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Inter"/>
      <p:regular r:id="rId40"/>
      <p:bold r:id="rId41"/>
      <p:italic r:id="rId42"/>
      <p:boldItalic r:id="rId43"/>
    </p:embeddedFont>
    <p:embeddedFont>
      <p:font typeface="Sora"/>
      <p:regular r:id="rId44"/>
      <p:bold r:id="rId45"/>
    </p:embeddedFont>
    <p:embeddedFont>
      <p:font typeface="Inter Medium"/>
      <p:regular r:id="rId46"/>
      <p:bold r:id="rId47"/>
      <p:italic r:id="rId48"/>
      <p:boldItalic r:id="rId49"/>
    </p:embeddedFont>
    <p:embeddedFont>
      <p:font typeface="Inter Black"/>
      <p:bold r:id="rId50"/>
      <p:boldItalic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2">
          <p15:clr>
            <a:srgbClr val="747775"/>
          </p15:clr>
        </p15:guide>
        <p15:guide id="2" orient="horz" pos="391">
          <p15:clr>
            <a:srgbClr val="747775"/>
          </p15:clr>
        </p15:guide>
        <p15:guide id="3" pos="3838">
          <p15:clr>
            <a:srgbClr val="747775"/>
          </p15:clr>
        </p15:guide>
        <p15:guide id="4" pos="4294">
          <p15:clr>
            <a:srgbClr val="747775"/>
          </p15:clr>
        </p15:guide>
        <p15:guide id="5" pos="5373">
          <p15:clr>
            <a:srgbClr val="747775"/>
          </p15:clr>
        </p15:guide>
        <p15:guide id="6" pos="4377">
          <p15:clr>
            <a:srgbClr val="747775"/>
          </p15:clr>
        </p15:guide>
        <p15:guide id="7" pos="4833">
          <p15:clr>
            <a:srgbClr val="747775"/>
          </p15:clr>
        </p15:guide>
        <p15:guide id="8" pos="4916">
          <p15:clr>
            <a:srgbClr val="747775"/>
          </p15:clr>
        </p15:guide>
        <p15:guide id="9" pos="3312">
          <p15:clr>
            <a:srgbClr val="747775"/>
          </p15:clr>
        </p15:guide>
        <p15:guide id="10"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60EDFE-C300-4CB3-92C8-4A033597E89D}">
  <a:tblStyle styleId="{C660EDFE-C300-4CB3-92C8-4A033597E89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B4CCBDD-688F-431C-AFE4-4F392CC961C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2" orient="horz"/>
        <p:guide pos="391" orient="horz"/>
        <p:guide pos="3838"/>
        <p:guide pos="4294"/>
        <p:guide pos="5373"/>
        <p:guide pos="4377"/>
        <p:guide pos="4833"/>
        <p:guide pos="4916"/>
        <p:guide pos="3312"/>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regular.fntdata"/><Relationship Id="rId42" Type="http://schemas.openxmlformats.org/officeDocument/2006/relationships/font" Target="fonts/Inter-italic.fntdata"/><Relationship Id="rId41" Type="http://schemas.openxmlformats.org/officeDocument/2006/relationships/font" Target="fonts/Inter-bold.fntdata"/><Relationship Id="rId44" Type="http://schemas.openxmlformats.org/officeDocument/2006/relationships/font" Target="fonts/Sora-regular.fntdata"/><Relationship Id="rId43" Type="http://schemas.openxmlformats.org/officeDocument/2006/relationships/font" Target="fonts/Inter-boldItalic.fntdata"/><Relationship Id="rId46" Type="http://schemas.openxmlformats.org/officeDocument/2006/relationships/font" Target="fonts/InterMedium-regular.fntdata"/><Relationship Id="rId45" Type="http://schemas.openxmlformats.org/officeDocument/2006/relationships/font" Target="fonts/Sor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InterMedium-italic.fntdata"/><Relationship Id="rId47" Type="http://schemas.openxmlformats.org/officeDocument/2006/relationships/font" Target="fonts/InterMedium-bold.fntdata"/><Relationship Id="rId49" Type="http://schemas.openxmlformats.org/officeDocument/2006/relationships/font" Target="fonts/InterMedium-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InterBlack-boldItalic.fntdata"/><Relationship Id="rId50" Type="http://schemas.openxmlformats.org/officeDocument/2006/relationships/font" Target="fonts/InterBlack-bold.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5.xml"/><Relationship Id="rId55" Type="http://schemas.openxmlformats.org/officeDocument/2006/relationships/font" Target="fonts/OpenSans-boldItalic.fntdata"/><Relationship Id="rId10" Type="http://schemas.openxmlformats.org/officeDocument/2006/relationships/slide" Target="slides/slide4.xml"/><Relationship Id="rId54" Type="http://schemas.openxmlformats.org/officeDocument/2006/relationships/font" Target="fonts/OpenSans-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a6a6724ad7_0_1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a6a6724ad7_0_1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Hi everyone, I’m Armaan, and today I’ll be walking you through UnBarred 2.0, our public-interest research system.</a:t>
            </a:r>
            <a:endParaRPr/>
          </a:p>
          <a:p>
            <a:pPr indent="0" lvl="0" marL="0" rtl="0" algn="l">
              <a:lnSpc>
                <a:spcPct val="115000"/>
              </a:lnSpc>
              <a:spcBef>
                <a:spcPts val="1200"/>
              </a:spcBef>
              <a:spcAft>
                <a:spcPts val="1200"/>
              </a:spcAft>
              <a:buNone/>
            </a:pPr>
            <a:r>
              <a:rPr lang="en"/>
              <a:t>UnBarred helps researchers and advocates quickly answer complex public-policy questions by searching across messy, fragmented local laws and grounding every answer in verifiable legal text.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a8dc226e9f_8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a8dc226e9f_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Inter"/>
                <a:ea typeface="Inter"/>
                <a:cs typeface="Inter"/>
                <a:sym typeface="Inter"/>
              </a:rPr>
              <a:t>Sammy</a:t>
            </a:r>
            <a:endParaRPr b="1" sz="1000">
              <a:solidFill>
                <a:schemeClr val="dk1"/>
              </a:solidFill>
              <a:latin typeface="Inter"/>
              <a:ea typeface="Inter"/>
              <a:cs typeface="Inter"/>
              <a:sym typeface="Inter"/>
            </a:endParaRPr>
          </a:p>
          <a:p>
            <a:pPr indent="0" lvl="0" marL="0" rtl="0" algn="l">
              <a:lnSpc>
                <a:spcPct val="115000"/>
              </a:lnSpc>
              <a:spcBef>
                <a:spcPts val="0"/>
              </a:spcBef>
              <a:spcAft>
                <a:spcPts val="0"/>
              </a:spcAft>
              <a:buNone/>
            </a:pPr>
            <a:r>
              <a:t/>
            </a:r>
            <a:endParaRPr b="1" sz="1000">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 sz="1450">
                <a:solidFill>
                  <a:schemeClr val="dk1"/>
                </a:solidFill>
              </a:rPr>
              <a:t>here is a sample of our transformation</a:t>
            </a:r>
            <a:endParaRPr sz="1450">
              <a:solidFill>
                <a:schemeClr val="dk1"/>
              </a:solidFill>
            </a:endParaRPr>
          </a:p>
          <a:p>
            <a:pPr indent="-320675" lvl="0" marL="457200" rtl="0" algn="l">
              <a:lnSpc>
                <a:spcPct val="115000"/>
              </a:lnSpc>
              <a:spcBef>
                <a:spcPts val="1200"/>
              </a:spcBef>
              <a:spcAft>
                <a:spcPts val="0"/>
              </a:spcAft>
              <a:buClr>
                <a:schemeClr val="dk1"/>
              </a:buClr>
              <a:buSzPts val="1450"/>
              <a:buChar char="●"/>
            </a:pPr>
            <a:r>
              <a:rPr lang="en" sz="1450">
                <a:solidFill>
                  <a:schemeClr val="dk1"/>
                </a:solidFill>
              </a:rPr>
              <a:t>on the left is the raw pdf contents from Alameda county where each section contains different ordinances</a:t>
            </a:r>
            <a:endParaRPr sz="1450">
              <a:solidFill>
                <a:schemeClr val="dk1"/>
              </a:solidFill>
            </a:endParaRPr>
          </a:p>
          <a:p>
            <a:pPr indent="-320675" lvl="1" marL="914400" rtl="0" algn="l">
              <a:lnSpc>
                <a:spcPct val="115000"/>
              </a:lnSpc>
              <a:spcBef>
                <a:spcPts val="0"/>
              </a:spcBef>
              <a:spcAft>
                <a:spcPts val="0"/>
              </a:spcAft>
              <a:buClr>
                <a:schemeClr val="dk1"/>
              </a:buClr>
              <a:buSzPts val="1450"/>
              <a:buChar char="●"/>
            </a:pPr>
            <a:r>
              <a:rPr lang="en" sz="1450">
                <a:solidFill>
                  <a:schemeClr val="dk1"/>
                </a:solidFill>
              </a:rPr>
              <a:t>we have section 1.04.010 with a citation ordinance</a:t>
            </a:r>
            <a:endParaRPr sz="1450">
              <a:solidFill>
                <a:schemeClr val="dk1"/>
              </a:solidFill>
            </a:endParaRPr>
          </a:p>
          <a:p>
            <a:pPr indent="-320675" lvl="1" marL="914400" rtl="0" algn="l">
              <a:lnSpc>
                <a:spcPct val="115000"/>
              </a:lnSpc>
              <a:spcBef>
                <a:spcPts val="0"/>
              </a:spcBef>
              <a:spcAft>
                <a:spcPts val="0"/>
              </a:spcAft>
              <a:buClr>
                <a:schemeClr val="dk1"/>
              </a:buClr>
              <a:buSzPts val="1450"/>
              <a:buChar char="●"/>
            </a:pPr>
            <a:r>
              <a:rPr lang="en" sz="1450">
                <a:solidFill>
                  <a:schemeClr val="dk1"/>
                </a:solidFill>
              </a:rPr>
              <a:t>section 1.04.020 covering tenure of present office holders</a:t>
            </a:r>
            <a:endParaRPr sz="1450">
              <a:solidFill>
                <a:schemeClr val="dk1"/>
              </a:solidFill>
            </a:endParaRPr>
          </a:p>
          <a:p>
            <a:pPr indent="-320675" lvl="1" marL="914400" rtl="0" algn="l">
              <a:lnSpc>
                <a:spcPct val="115000"/>
              </a:lnSpc>
              <a:spcBef>
                <a:spcPts val="0"/>
              </a:spcBef>
              <a:spcAft>
                <a:spcPts val="0"/>
              </a:spcAft>
              <a:buClr>
                <a:schemeClr val="dk1"/>
              </a:buClr>
              <a:buSzPts val="1450"/>
              <a:buChar char="●"/>
            </a:pPr>
            <a:r>
              <a:rPr lang="en" sz="1450">
                <a:solidFill>
                  <a:schemeClr val="dk1"/>
                </a:solidFill>
              </a:rPr>
              <a:t>and section 1.04.030 covering pending action and accrued rights</a:t>
            </a:r>
            <a:endParaRPr sz="1450">
              <a:solidFill>
                <a:schemeClr val="dk1"/>
              </a:solidFill>
            </a:endParaRPr>
          </a:p>
          <a:p>
            <a:pPr indent="-320675" lvl="0" marL="457200" rtl="0" algn="l">
              <a:lnSpc>
                <a:spcPct val="115000"/>
              </a:lnSpc>
              <a:spcBef>
                <a:spcPts val="0"/>
              </a:spcBef>
              <a:spcAft>
                <a:spcPts val="0"/>
              </a:spcAft>
              <a:buClr>
                <a:schemeClr val="dk1"/>
              </a:buClr>
              <a:buSzPts val="1450"/>
              <a:buChar char="●"/>
            </a:pPr>
            <a:r>
              <a:rPr lang="en" sz="1450">
                <a:solidFill>
                  <a:schemeClr val="dk1"/>
                </a:solidFill>
              </a:rPr>
              <a:t>After our tranformation, section 1.04.020 would be processed and converted to a text chunk</a:t>
            </a:r>
            <a:endParaRPr sz="1450">
              <a:solidFill>
                <a:schemeClr val="dk1"/>
              </a:solidFill>
            </a:endParaRPr>
          </a:p>
          <a:p>
            <a:pPr indent="-320675" lvl="1" marL="914400" rtl="0" algn="l">
              <a:lnSpc>
                <a:spcPct val="115000"/>
              </a:lnSpc>
              <a:spcBef>
                <a:spcPts val="0"/>
              </a:spcBef>
              <a:spcAft>
                <a:spcPts val="0"/>
              </a:spcAft>
              <a:buClr>
                <a:schemeClr val="dk1"/>
              </a:buClr>
              <a:buSzPts val="1450"/>
              <a:buChar char="●"/>
            </a:pPr>
            <a:r>
              <a:rPr lang="en" sz="1450">
                <a:solidFill>
                  <a:schemeClr val="dk1"/>
                </a:solidFill>
              </a:rPr>
              <a:t>where we use our schema to generated a complete metadata field to enrich our </a:t>
            </a:r>
            <a:r>
              <a:rPr lang="en" sz="1450">
                <a:solidFill>
                  <a:schemeClr val="dk1"/>
                </a:solidFill>
              </a:rPr>
              <a:t>retrieval</a:t>
            </a:r>
            <a:r>
              <a:rPr lang="en" sz="1450">
                <a:solidFill>
                  <a:schemeClr val="dk1"/>
                </a:solidFill>
              </a:rPr>
              <a:t> </a:t>
            </a:r>
            <a:endParaRPr sz="145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a6a6724ad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a6a6724ad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Now lets talk about our </a:t>
            </a:r>
            <a:r>
              <a:rPr lang="en" sz="1300">
                <a:solidFill>
                  <a:schemeClr val="dk1"/>
                </a:solidFill>
              </a:rPr>
              <a:t>technical</a:t>
            </a:r>
            <a:r>
              <a:rPr lang="en" sz="1300">
                <a:solidFill>
                  <a:schemeClr val="dk1"/>
                </a:solidFill>
              </a:rPr>
              <a:t> approach</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a6a6724ad7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a6a6724ad7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700">
                <a:solidFill>
                  <a:schemeClr val="dk1"/>
                </a:solidFill>
              </a:rPr>
              <a:t>Sammy</a:t>
            </a:r>
            <a:endParaRPr b="1" sz="1700">
              <a:solidFill>
                <a:schemeClr val="dk1"/>
              </a:solidFill>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Inter"/>
                <a:ea typeface="Inter"/>
                <a:cs typeface="Inter"/>
                <a:sym typeface="Inter"/>
              </a:rPr>
              <a:t>Moving on to the data pipeline</a:t>
            </a:r>
            <a:endParaRPr sz="1200">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Inter"/>
                <a:ea typeface="Inter"/>
                <a:cs typeface="Inter"/>
                <a:sym typeface="Inter"/>
              </a:rPr>
              <a:t>This diagram illustrate our offline data flow , which transforms our dataset of PDF documents into embedding used in our RAG system and evaluation framework. </a:t>
            </a:r>
            <a:endParaRPr sz="1200">
              <a:solidFill>
                <a:schemeClr val="dk1"/>
              </a:solidFill>
              <a:latin typeface="Inter"/>
              <a:ea typeface="Inter"/>
              <a:cs typeface="Inter"/>
              <a:sym typeface="Inter"/>
            </a:endParaRPr>
          </a:p>
          <a:p>
            <a:pPr indent="-304800" lvl="0" marL="457200" rtl="0" algn="l">
              <a:lnSpc>
                <a:spcPct val="115000"/>
              </a:lnSpc>
              <a:spcBef>
                <a:spcPts val="1200"/>
              </a:spcBef>
              <a:spcAft>
                <a:spcPts val="0"/>
              </a:spcAft>
              <a:buClr>
                <a:schemeClr val="dk1"/>
              </a:buClr>
              <a:buSzPts val="1200"/>
              <a:buFont typeface="Inter"/>
              <a:buChar char="●"/>
            </a:pPr>
            <a:r>
              <a:rPr lang="en" sz="1200">
                <a:solidFill>
                  <a:schemeClr val="dk1"/>
                </a:solidFill>
                <a:latin typeface="Inter"/>
                <a:ea typeface="Inter"/>
                <a:cs typeface="Inter"/>
                <a:sym typeface="Inter"/>
              </a:rPr>
              <a:t>We start by ingesting the documents scraped from Municode and General Code using Selenium WebDriver.</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The raw data is uploaded to AWS S3 general-purpose bucket managed by our architect.</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Our ETL stage utilizes AWS Fargate service for text extraction.</a:t>
            </a:r>
            <a:endParaRPr sz="1200">
              <a:solidFill>
                <a:schemeClr val="dk1"/>
              </a:solidFill>
              <a:latin typeface="Inter"/>
              <a:ea typeface="Inter"/>
              <a:cs typeface="Inter"/>
              <a:sym typeface="Inter"/>
            </a:endParaRPr>
          </a:p>
          <a:p>
            <a:pPr indent="-304800" lvl="1" marL="9144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from there we implement custom chunking logic and preprocess the documents to generate the dataframe schema mentioned before.</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The preprocessed data are checkpointed in parquet format for efficient storage and to be used for embedding generation.</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We generate our embedding using Pinecone hosted embedding models to create a </a:t>
            </a:r>
            <a:r>
              <a:rPr lang="en" sz="1200">
                <a:solidFill>
                  <a:schemeClr val="dk1"/>
                </a:solidFill>
                <a:latin typeface="Inter"/>
                <a:ea typeface="Inter"/>
                <a:cs typeface="Inter"/>
                <a:sym typeface="Inter"/>
              </a:rPr>
              <a:t>hybrid</a:t>
            </a:r>
            <a:r>
              <a:rPr lang="en" sz="1200">
                <a:solidFill>
                  <a:schemeClr val="dk1"/>
                </a:solidFill>
                <a:latin typeface="Inter"/>
                <a:ea typeface="Inter"/>
                <a:cs typeface="Inter"/>
                <a:sym typeface="Inter"/>
              </a:rPr>
              <a:t> search index, attaching metadata fields, and storing a backup for redundancy.</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Finally, in our evaluation stage, we build out our RAG pipeline and run ground truth evals for retrieval and performance benchmarks.</a:t>
            </a:r>
            <a:endParaRPr sz="1200">
              <a:solidFill>
                <a:schemeClr val="dk1"/>
              </a:solidFill>
              <a:latin typeface="Inter"/>
              <a:ea typeface="Inter"/>
              <a:cs typeface="Inter"/>
              <a:sym typeface="Inter"/>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a9e1065e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a9e1065e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aceee767a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aceee767a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Roz</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a6a6724ad7_0_1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a6a6724ad7_0_1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Roz</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914de6a25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914de6a25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Roz</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a6a6724ad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a6a6724ad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a6a6724ad7_0_1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a6a6724ad7_0_1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Arthur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a6a6724ad7_0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a6a6724ad7_0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Arthur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9cb25e6294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9cb25e6294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10 - 20 sec intro of team</a:t>
            </a:r>
            <a:endParaRPr b="1"/>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a8dc226e9f_8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a8dc226e9f_8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a8dc226e9f_8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a8dc226e9f_8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aca05c64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aca05c64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919f59c46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919f59c46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aca05c641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aca05c641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a8dc226e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a8dc226e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to the last section of our presentation where we will summarize what we accomplished and the road ahead.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ad4fb5bc0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ad4fb5bc0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We </a:t>
            </a:r>
            <a:r>
              <a:rPr lang="en">
                <a:solidFill>
                  <a:schemeClr val="dk1"/>
                </a:solidFill>
              </a:rPr>
              <a:t>delivered</a:t>
            </a:r>
            <a:r>
              <a:rPr lang="en">
                <a:solidFill>
                  <a:schemeClr val="dk1"/>
                </a:solidFill>
              </a:rPr>
              <a:t> production-ready and low cost RAG (Retrieval-Augmented Generation) system enabling semantic search across 400K+ pages of legal ordinances from 400+ counties across California, Florida, Georgia, and Texas. The system can help Berkeley researchers find and compare relevant regulations in seconds instead of hours of manual PDF reading.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a9e1065efc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a9e1065efc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Throughout the project we faced </a:t>
            </a:r>
            <a:r>
              <a:rPr lang="en"/>
              <a:t>faced three critical challenges. The first two issues were managing costs while maintaining performance: extracting, indexing, and generating response for over 400,000 pages of legal documents would have been expensive with closed-source or high-end open-source models. So, our solution was to engineer the system around smaller, cost-efficient models without compromising core functionality.</a:t>
            </a:r>
            <a:endParaRPr/>
          </a:p>
          <a:p>
            <a:pPr indent="0" lvl="0" marL="0" rtl="0" algn="l">
              <a:lnSpc>
                <a:spcPct val="115000"/>
              </a:lnSpc>
              <a:spcBef>
                <a:spcPts val="1200"/>
              </a:spcBef>
              <a:spcAft>
                <a:spcPts val="0"/>
              </a:spcAft>
              <a:buClr>
                <a:schemeClr val="dk1"/>
              </a:buClr>
              <a:buSzPts val="1100"/>
              <a:buFont typeface="Arial"/>
              <a:buNone/>
            </a:pPr>
            <a:r>
              <a:rPr lang="en"/>
              <a:t>Lastly, we had to prioritize rapid development over extensive UX refinement. The aggressive timeline meant we could only conduct limited user testing rather than the multiple iteration cycles ideal for optimizing user experience.</a:t>
            </a:r>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ac8ebc75b7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ac8ebc75b7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lang="en">
                <a:solidFill>
                  <a:schemeClr val="dk1"/>
                </a:solidFill>
              </a:rPr>
              <a:t>Moving forward, there are three key areas we could focus on:</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Data Engineering</a:t>
            </a:r>
            <a:r>
              <a:rPr lang="en">
                <a:solidFill>
                  <a:schemeClr val="dk1"/>
                </a:solidFill>
              </a:rPr>
              <a:t>: We could leverage LLMs to perform smarter PDF text extraction that understands document structure—things like headers, tables, and positional context—rather than using regex. This would improve the quality of our ground source truth data.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Modeling</a:t>
            </a:r>
            <a:r>
              <a:rPr lang="en">
                <a:solidFill>
                  <a:schemeClr val="dk1"/>
                </a:solidFill>
              </a:rPr>
              <a:t>: We could incorporate LLMs for query refinement and metadata extraction from user query to improve search accuracy. Additionally, we could evaluate newer open-source models that might offer better performance at similar cost points. This would help address some of the cost-performance tradeoffs we encountered.</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Frontend</a:t>
            </a:r>
            <a:r>
              <a:rPr lang="en">
                <a:solidFill>
                  <a:schemeClr val="dk1"/>
                </a:solidFill>
              </a:rPr>
              <a:t>: Conducting additional user testing would allow us to gather more feedback on the live system and iteratively improve the interface. We would also migrate to FastAPI, which would provide better performance and an improved developer experience for future enhancements.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Each of these areas represents an opportunity to build on what we've learned and deliver greater value to users.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a8dc226e9f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a8dc226e9f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a69e2aabc6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a69e2aabc6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The core problem is that local law is extremely fragmented and hard to work with.</a:t>
            </a:r>
            <a:endParaRPr/>
          </a:p>
          <a:p>
            <a:pPr indent="0" lvl="0" marL="0" rtl="0" algn="l">
              <a:lnSpc>
                <a:spcPct val="115000"/>
              </a:lnSpc>
              <a:spcBef>
                <a:spcPts val="1200"/>
              </a:spcBef>
              <a:spcAft>
                <a:spcPts val="0"/>
              </a:spcAft>
              <a:buClr>
                <a:schemeClr val="dk1"/>
              </a:buClr>
              <a:buSzPts val="1100"/>
              <a:buFont typeface="Arial"/>
              <a:buNone/>
            </a:pPr>
            <a:r>
              <a:rPr lang="en"/>
              <a:t>Local codes are scattered across dozens of county and city websites. PDFs are formatted differently, and amendments get buried deep inside long documents. Researchers often have to manually download, read, and double-check each section to see if it’s current.</a:t>
            </a:r>
            <a:endParaRPr/>
          </a:p>
          <a:p>
            <a:pPr indent="0" lvl="0" marL="0" rtl="0" algn="l">
              <a:lnSpc>
                <a:spcPct val="115000"/>
              </a:lnSpc>
              <a:spcBef>
                <a:spcPts val="1200"/>
              </a:spcBef>
              <a:spcAft>
                <a:spcPts val="0"/>
              </a:spcAft>
              <a:buClr>
                <a:schemeClr val="dk1"/>
              </a:buClr>
              <a:buSzPts val="1100"/>
              <a:buFont typeface="Arial"/>
              <a:buNone/>
            </a:pPr>
            <a:r>
              <a:rPr lang="en"/>
              <a:t>That manual verification is slow and error-prone, which means important policy decisions or legal analyses can take days or weeks.</a:t>
            </a:r>
            <a:endParaRPr/>
          </a:p>
          <a:p>
            <a:pPr indent="0" lvl="0" marL="0" rtl="0" algn="l">
              <a:spcBef>
                <a:spcPts val="1200"/>
              </a:spcBef>
              <a:spcAft>
                <a:spcPts val="0"/>
              </a:spcAft>
              <a:buNone/>
            </a:pPr>
            <a:r>
              <a:rPr lang="en"/>
              <a:t>If we solve this, researchers can make faster, more reliable decisions and expand their analysis across far more jurisdictions than they can manage today.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Add some slide animations to slowly introduced each box</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914de6a2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914de6a2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a6a6724ad7_0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a6a6724ad7_0_1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Biggest challenge was Cost vs Speed vs Quality in terms of the datapipeline.     We chose to prioritize Cost and Speed due to the limitation of the budget.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a6a6724ad7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a6a6724ad7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How are we going to extract and preprocess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a6a6724ad7_0_1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a6a6724ad7_0_1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a77b0e708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a77b0e708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Inter"/>
                <a:ea typeface="Inter"/>
                <a:cs typeface="Inter"/>
                <a:sym typeface="Inter"/>
              </a:rPr>
              <a:t>Our primary users are public-interest researchers, legal analysts, and civic advocates.</a:t>
            </a:r>
            <a:endParaRPr sz="12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 sz="1200">
                <a:solidFill>
                  <a:schemeClr val="dk1"/>
                </a:solidFill>
                <a:latin typeface="Inter"/>
                <a:ea typeface="Inter"/>
                <a:cs typeface="Inter"/>
                <a:sym typeface="Inter"/>
              </a:rPr>
              <a:t>Their jobs are straightforward: find the right section fast, confirm it’s current and applicable, and cite it with confidence.</a:t>
            </a:r>
            <a:endParaRPr sz="12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 sz="1200">
                <a:solidFill>
                  <a:schemeClr val="dk1"/>
                </a:solidFill>
                <a:latin typeface="Inter"/>
                <a:ea typeface="Inter"/>
                <a:cs typeface="Inter"/>
                <a:sym typeface="Inter"/>
              </a:rPr>
              <a:t>Success means an answer you can trust, with the source right there, and an export you can share.</a:t>
            </a:r>
            <a:endParaRPr sz="12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 sz="1200">
                <a:solidFill>
                  <a:schemeClr val="dk1"/>
                </a:solidFill>
                <a:latin typeface="Inter"/>
                <a:ea typeface="Inter"/>
                <a:cs typeface="Inter"/>
                <a:sym typeface="Inter"/>
              </a:rPr>
              <a:t>That’s the experience we’re aiming to deliver.</a:t>
            </a:r>
            <a:endParaRPr sz="1200">
              <a:latin typeface="Inter"/>
              <a:ea typeface="Inter"/>
              <a:cs typeface="Inter"/>
              <a:sym typeface="Inter"/>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a6a6724ad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a6a6724ad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a6a6724ad7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a6a6724ad7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700">
                <a:solidFill>
                  <a:schemeClr val="dk1"/>
                </a:solidFill>
              </a:rPr>
              <a:t>Sammy</a:t>
            </a:r>
            <a:endParaRPr b="1" sz="17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latin typeface="Inter"/>
                <a:ea typeface="Inter"/>
                <a:cs typeface="Inter"/>
                <a:sym typeface="Inter"/>
              </a:rPr>
              <a:t>Speaker notes:</a:t>
            </a:r>
            <a:br>
              <a:rPr lang="en" sz="1200">
                <a:latin typeface="Inter"/>
                <a:ea typeface="Inter"/>
                <a:cs typeface="Inter"/>
                <a:sym typeface="Inter"/>
              </a:rPr>
            </a:br>
            <a:br>
              <a:rPr lang="en" sz="1200">
                <a:latin typeface="Inter"/>
                <a:ea typeface="Inter"/>
                <a:cs typeface="Inter"/>
                <a:sym typeface="Inter"/>
              </a:rPr>
            </a:br>
            <a:r>
              <a:rPr lang="en" sz="1200">
                <a:solidFill>
                  <a:schemeClr val="dk1"/>
                </a:solidFill>
                <a:latin typeface="Inter"/>
                <a:ea typeface="Inter"/>
                <a:cs typeface="Inter"/>
                <a:sym typeface="Inter"/>
              </a:rPr>
              <a:t>Here we step back and illustrate to showcase a comprehensive overview of our end-to-end production system</a:t>
            </a:r>
            <a:endParaRPr sz="1200">
              <a:solidFill>
                <a:schemeClr val="dk1"/>
              </a:solidFill>
              <a:latin typeface="Inter"/>
              <a:ea typeface="Inter"/>
              <a:cs typeface="Inter"/>
              <a:sym typeface="Inter"/>
            </a:endParaRPr>
          </a:p>
          <a:p>
            <a:pPr indent="-304800" lvl="0" marL="457200" rtl="0" algn="l">
              <a:lnSpc>
                <a:spcPct val="115000"/>
              </a:lnSpc>
              <a:spcBef>
                <a:spcPts val="1200"/>
              </a:spcBef>
              <a:spcAft>
                <a:spcPts val="0"/>
              </a:spcAft>
              <a:buClr>
                <a:schemeClr val="dk1"/>
              </a:buClr>
              <a:buSzPts val="1200"/>
              <a:buFont typeface="Inter"/>
              <a:buChar char="●"/>
            </a:pPr>
            <a:r>
              <a:rPr lang="en" sz="1200">
                <a:solidFill>
                  <a:schemeClr val="dk1"/>
                </a:solidFill>
                <a:latin typeface="Inter"/>
                <a:ea typeface="Inter"/>
                <a:cs typeface="Inter"/>
                <a:sym typeface="Inter"/>
              </a:rPr>
              <a:t>To the left of the diagram, we have our offline, Google Colab environment covered in our data pipeline, where we run our data engineering, model development, and model evaluation.</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Data flows into AWS, where Fargate extracts and preprocesses our PDFs, storing both raw data and Parquet files in S3</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Our backend uses flask to handles requests from our Streamlit application hosted on Elastic Beanstalk, which then retrieves vectors from Pinecone as context for response generation</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AWS cloudwatch is used for logging, and understanding application metrics</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Together this create a complete scalable deployment for our RAG system</a:t>
            </a:r>
            <a:endParaRPr sz="1200">
              <a:solidFill>
                <a:schemeClr val="dk1"/>
              </a:solidFill>
              <a:latin typeface="Inter"/>
              <a:ea typeface="Inter"/>
              <a:cs typeface="Inter"/>
              <a:sym typeface="Inter"/>
            </a:endParaRPr>
          </a:p>
          <a:p>
            <a:pPr indent="0" lvl="0" marL="0" rtl="0" algn="l">
              <a:lnSpc>
                <a:spcPct val="115000"/>
              </a:lnSpc>
              <a:spcBef>
                <a:spcPts val="1200"/>
              </a:spcBef>
              <a:spcAft>
                <a:spcPts val="0"/>
              </a:spcAft>
              <a:buNone/>
            </a:pPr>
            <a:r>
              <a:t/>
            </a:r>
            <a:endParaRPr sz="1200">
              <a:solidFill>
                <a:schemeClr val="dk1"/>
              </a:solidFill>
              <a:latin typeface="Inter"/>
              <a:ea typeface="Inter"/>
              <a:cs typeface="Inter"/>
              <a:sym typeface="Inter"/>
            </a:endParaRPr>
          </a:p>
          <a:p>
            <a:pPr indent="0" lvl="0" marL="0" rtl="0" algn="l">
              <a:lnSpc>
                <a:spcPct val="115000"/>
              </a:lnSpc>
              <a:spcBef>
                <a:spcPts val="1200"/>
              </a:spcBef>
              <a:spcAft>
                <a:spcPts val="0"/>
              </a:spcAft>
              <a:buNone/>
            </a:pPr>
            <a:r>
              <a:rPr lang="en" sz="1200">
                <a:solidFill>
                  <a:schemeClr val="dk1"/>
                </a:solidFill>
                <a:latin typeface="Inter"/>
                <a:ea typeface="Inter"/>
                <a:cs typeface="Inter"/>
                <a:sym typeface="Inter"/>
              </a:rPr>
              <a:t>Foreshadow the other pipeline: data pipeline, retrieval pipeline, evaluation framework</a:t>
            </a:r>
            <a:endParaRPr sz="1200">
              <a:solidFill>
                <a:schemeClr val="dk1"/>
              </a:solidFill>
              <a:latin typeface="Inter"/>
              <a:ea typeface="Inter"/>
              <a:cs typeface="Inter"/>
              <a:sym typeface="Inter"/>
            </a:endParaRPr>
          </a:p>
          <a:p>
            <a:pPr indent="0" lvl="0" marL="0" rtl="0" algn="l">
              <a:lnSpc>
                <a:spcPct val="115000"/>
              </a:lnSpc>
              <a:spcBef>
                <a:spcPts val="1200"/>
              </a:spcBef>
              <a:spcAft>
                <a:spcPts val="0"/>
              </a:spcAft>
              <a:buNone/>
            </a:pPr>
            <a:r>
              <a:t/>
            </a:r>
            <a:endParaRPr sz="1200">
              <a:solidFill>
                <a:schemeClr val="dk1"/>
              </a:solidFill>
              <a:latin typeface="Inter"/>
              <a:ea typeface="Inter"/>
              <a:cs typeface="Inter"/>
              <a:sym typeface="Inter"/>
            </a:endParaRPr>
          </a:p>
          <a:p>
            <a:pPr indent="0" lvl="0" marL="0" rtl="0" algn="l">
              <a:lnSpc>
                <a:spcPct val="115000"/>
              </a:lnSpc>
              <a:spcBef>
                <a:spcPts val="1200"/>
              </a:spcBef>
              <a:spcAft>
                <a:spcPts val="0"/>
              </a:spcAft>
              <a:buNone/>
            </a:pPr>
            <a:r>
              <a:t/>
            </a:r>
            <a:endParaRPr sz="1200">
              <a:solidFill>
                <a:schemeClr val="dk1"/>
              </a:solidFill>
              <a:latin typeface="Inter"/>
              <a:ea typeface="Inter"/>
              <a:cs typeface="Inter"/>
              <a:sym typeface="Inter"/>
            </a:endParaRPr>
          </a:p>
          <a:p>
            <a:pPr indent="0" lvl="0" marL="0" rtl="0" algn="l">
              <a:lnSpc>
                <a:spcPct val="115000"/>
              </a:lnSpc>
              <a:spcBef>
                <a:spcPts val="1200"/>
              </a:spcBef>
              <a:spcAft>
                <a:spcPts val="0"/>
              </a:spcAft>
              <a:buNone/>
            </a:pPr>
            <a:r>
              <a:rPr lang="en" sz="1200">
                <a:solidFill>
                  <a:schemeClr val="dk1"/>
                </a:solidFill>
                <a:latin typeface="Inter"/>
                <a:ea typeface="Inter"/>
                <a:cs typeface="Inter"/>
                <a:sym typeface="Inter"/>
              </a:rPr>
              <a:t>Why did we do this: “ we want to have quality data”</a:t>
            </a:r>
            <a:endParaRPr sz="1200">
              <a:solidFill>
                <a:schemeClr val="dk1"/>
              </a:solidFill>
              <a:latin typeface="Inter"/>
              <a:ea typeface="Inter"/>
              <a:cs typeface="Inter"/>
              <a:sym typeface="Inter"/>
            </a:endParaRPr>
          </a:p>
          <a:p>
            <a:pPr indent="0" lvl="0" marL="0" rtl="0" algn="l">
              <a:lnSpc>
                <a:spcPct val="115000"/>
              </a:lnSpc>
              <a:spcBef>
                <a:spcPts val="1200"/>
              </a:spcBef>
              <a:spcAft>
                <a:spcPts val="0"/>
              </a:spcAft>
              <a:buNone/>
            </a:pPr>
            <a:r>
              <a:t/>
            </a:r>
            <a:endParaRPr sz="1200">
              <a:solidFill>
                <a:schemeClr val="dk1"/>
              </a:solidFill>
              <a:latin typeface="Inter"/>
              <a:ea typeface="Inter"/>
              <a:cs typeface="Inter"/>
              <a:sym typeface="Inter"/>
            </a:endParaRPr>
          </a:p>
          <a:p>
            <a:pPr indent="-304800" lvl="0" marL="457200" rtl="0" algn="l">
              <a:spcBef>
                <a:spcPts val="1200"/>
              </a:spcBef>
              <a:spcAft>
                <a:spcPts val="0"/>
              </a:spcAft>
              <a:buClr>
                <a:srgbClr val="353535"/>
              </a:buClr>
              <a:buSzPts val="1200"/>
              <a:buFont typeface="Inter"/>
              <a:buChar char="●"/>
            </a:pPr>
            <a:r>
              <a:rPr lang="en" sz="1200">
                <a:solidFill>
                  <a:srgbClr val="353535"/>
                </a:solidFill>
                <a:latin typeface="Inter"/>
                <a:ea typeface="Inter"/>
                <a:cs typeface="Inter"/>
                <a:sym typeface="Inter"/>
              </a:rPr>
              <a:t>Frontend</a:t>
            </a:r>
            <a:endParaRPr sz="1200">
              <a:solidFill>
                <a:srgbClr val="353535"/>
              </a:solidFill>
              <a:latin typeface="Inter"/>
              <a:ea typeface="Inter"/>
              <a:cs typeface="Inter"/>
              <a:sym typeface="Inter"/>
            </a:endParaRPr>
          </a:p>
          <a:p>
            <a:pPr indent="-304800" lvl="1" marL="914400" rtl="0" algn="l">
              <a:spcBef>
                <a:spcPts val="0"/>
              </a:spcBef>
              <a:spcAft>
                <a:spcPts val="0"/>
              </a:spcAft>
              <a:buClr>
                <a:srgbClr val="353535"/>
              </a:buClr>
              <a:buSzPts val="1200"/>
              <a:buFont typeface="Inter"/>
              <a:buChar char="○"/>
            </a:pPr>
            <a:r>
              <a:rPr lang="en" sz="1200">
                <a:solidFill>
                  <a:srgbClr val="353535"/>
                </a:solidFill>
                <a:latin typeface="Inter"/>
                <a:ea typeface="Inter"/>
                <a:cs typeface="Inter"/>
                <a:sym typeface="Inter"/>
              </a:rPr>
              <a:t>Streamlit</a:t>
            </a:r>
            <a:endParaRPr sz="1200">
              <a:solidFill>
                <a:srgbClr val="353535"/>
              </a:solidFill>
              <a:latin typeface="Inter"/>
              <a:ea typeface="Inter"/>
              <a:cs typeface="Inter"/>
              <a:sym typeface="Inter"/>
            </a:endParaRPr>
          </a:p>
          <a:p>
            <a:pPr indent="-304800" lvl="0" marL="457200" rtl="0" algn="l">
              <a:spcBef>
                <a:spcPts val="0"/>
              </a:spcBef>
              <a:spcAft>
                <a:spcPts val="0"/>
              </a:spcAft>
              <a:buClr>
                <a:srgbClr val="353535"/>
              </a:buClr>
              <a:buSzPts val="1200"/>
              <a:buFont typeface="Inter"/>
              <a:buChar char="●"/>
            </a:pPr>
            <a:r>
              <a:rPr lang="en" sz="1200">
                <a:solidFill>
                  <a:srgbClr val="353535"/>
                </a:solidFill>
                <a:latin typeface="Inter"/>
                <a:ea typeface="Inter"/>
                <a:cs typeface="Inter"/>
                <a:sym typeface="Inter"/>
              </a:rPr>
              <a:t>Backend</a:t>
            </a:r>
            <a:endParaRPr sz="1200">
              <a:solidFill>
                <a:srgbClr val="353535"/>
              </a:solidFill>
              <a:latin typeface="Inter"/>
              <a:ea typeface="Inter"/>
              <a:cs typeface="Inter"/>
              <a:sym typeface="Inter"/>
            </a:endParaRPr>
          </a:p>
          <a:p>
            <a:pPr indent="-304800" lvl="1" marL="914400" rtl="0" algn="l">
              <a:spcBef>
                <a:spcPts val="0"/>
              </a:spcBef>
              <a:spcAft>
                <a:spcPts val="0"/>
              </a:spcAft>
              <a:buClr>
                <a:srgbClr val="353535"/>
              </a:buClr>
              <a:buSzPts val="1200"/>
              <a:buFont typeface="Inter"/>
              <a:buChar char="○"/>
            </a:pPr>
            <a:r>
              <a:rPr lang="en" sz="1200">
                <a:solidFill>
                  <a:srgbClr val="353535"/>
                </a:solidFill>
                <a:latin typeface="Inter"/>
                <a:ea typeface="Inter"/>
                <a:cs typeface="Inter"/>
                <a:sym typeface="Inter"/>
              </a:rPr>
              <a:t>Flask</a:t>
            </a:r>
            <a:endParaRPr sz="1200">
              <a:solidFill>
                <a:srgbClr val="353535"/>
              </a:solidFill>
              <a:latin typeface="Inter"/>
              <a:ea typeface="Inter"/>
              <a:cs typeface="Inter"/>
              <a:sym typeface="Inter"/>
            </a:endParaRPr>
          </a:p>
          <a:p>
            <a:pPr indent="-304800" lvl="0" marL="457200" rtl="0" algn="l">
              <a:spcBef>
                <a:spcPts val="0"/>
              </a:spcBef>
              <a:spcAft>
                <a:spcPts val="0"/>
              </a:spcAft>
              <a:buClr>
                <a:srgbClr val="353535"/>
              </a:buClr>
              <a:buSzPts val="1200"/>
              <a:buFont typeface="Inter"/>
              <a:buChar char="●"/>
            </a:pPr>
            <a:r>
              <a:rPr lang="en" sz="1200">
                <a:solidFill>
                  <a:srgbClr val="353535"/>
                </a:solidFill>
                <a:latin typeface="Inter"/>
                <a:ea typeface="Inter"/>
                <a:cs typeface="Inter"/>
                <a:sym typeface="Inter"/>
              </a:rPr>
              <a:t> Data Layer</a:t>
            </a:r>
            <a:endParaRPr sz="1200">
              <a:solidFill>
                <a:srgbClr val="353535"/>
              </a:solidFill>
              <a:latin typeface="Inter"/>
              <a:ea typeface="Inter"/>
              <a:cs typeface="Inter"/>
              <a:sym typeface="Inter"/>
            </a:endParaRPr>
          </a:p>
          <a:p>
            <a:pPr indent="-304800" lvl="1" marL="914400" rtl="0" algn="l">
              <a:spcBef>
                <a:spcPts val="0"/>
              </a:spcBef>
              <a:spcAft>
                <a:spcPts val="0"/>
              </a:spcAft>
              <a:buClr>
                <a:srgbClr val="353535"/>
              </a:buClr>
              <a:buSzPts val="1200"/>
              <a:buFont typeface="Inter"/>
              <a:buChar char="○"/>
            </a:pPr>
            <a:r>
              <a:rPr lang="en" sz="1200">
                <a:solidFill>
                  <a:srgbClr val="353535"/>
                </a:solidFill>
                <a:latin typeface="Inter"/>
                <a:ea typeface="Inter"/>
                <a:cs typeface="Inter"/>
                <a:sym typeface="Inter"/>
              </a:rPr>
              <a:t>AWS S3: Storage</a:t>
            </a:r>
            <a:endParaRPr sz="1200">
              <a:solidFill>
                <a:srgbClr val="353535"/>
              </a:solidFill>
              <a:latin typeface="Inter"/>
              <a:ea typeface="Inter"/>
              <a:cs typeface="Inter"/>
              <a:sym typeface="Inter"/>
            </a:endParaRPr>
          </a:p>
          <a:p>
            <a:pPr indent="-304800" lvl="1" marL="914400" rtl="0" algn="l">
              <a:spcBef>
                <a:spcPts val="0"/>
              </a:spcBef>
              <a:spcAft>
                <a:spcPts val="0"/>
              </a:spcAft>
              <a:buClr>
                <a:srgbClr val="353535"/>
              </a:buClr>
              <a:buSzPts val="1200"/>
              <a:buFont typeface="Inter"/>
              <a:buChar char="○"/>
            </a:pPr>
            <a:r>
              <a:rPr lang="en" sz="1200">
                <a:solidFill>
                  <a:srgbClr val="353535"/>
                </a:solidFill>
                <a:latin typeface="Inter"/>
                <a:ea typeface="Inter"/>
                <a:cs typeface="Inter"/>
                <a:sym typeface="Inter"/>
              </a:rPr>
              <a:t>Pinecone: VectorDB</a:t>
            </a:r>
            <a:endParaRPr sz="1200">
              <a:solidFill>
                <a:srgbClr val="353535"/>
              </a:solidFill>
              <a:latin typeface="Inter"/>
              <a:ea typeface="Inter"/>
              <a:cs typeface="Inter"/>
              <a:sym typeface="Inter"/>
            </a:endParaRPr>
          </a:p>
          <a:p>
            <a:pPr indent="-304800" lvl="0" marL="457200" rtl="0" algn="l">
              <a:spcBef>
                <a:spcPts val="0"/>
              </a:spcBef>
              <a:spcAft>
                <a:spcPts val="0"/>
              </a:spcAft>
              <a:buClr>
                <a:srgbClr val="353535"/>
              </a:buClr>
              <a:buSzPts val="1200"/>
              <a:buFont typeface="Inter"/>
              <a:buChar char="●"/>
            </a:pPr>
            <a:r>
              <a:rPr lang="en" sz="1200">
                <a:solidFill>
                  <a:srgbClr val="353535"/>
                </a:solidFill>
                <a:latin typeface="Inter"/>
                <a:ea typeface="Inter"/>
                <a:cs typeface="Inter"/>
                <a:sym typeface="Inter"/>
              </a:rPr>
              <a:t>Offline Development</a:t>
            </a:r>
            <a:endParaRPr sz="1200">
              <a:solidFill>
                <a:srgbClr val="353535"/>
              </a:solidFill>
              <a:latin typeface="Inter"/>
              <a:ea typeface="Inter"/>
              <a:cs typeface="Inter"/>
              <a:sym typeface="Inter"/>
            </a:endParaRPr>
          </a:p>
          <a:p>
            <a:pPr indent="-304800" lvl="1" marL="914400" rtl="0" algn="l">
              <a:spcBef>
                <a:spcPts val="0"/>
              </a:spcBef>
              <a:spcAft>
                <a:spcPts val="0"/>
              </a:spcAft>
              <a:buClr>
                <a:srgbClr val="353535"/>
              </a:buClr>
              <a:buSzPts val="1200"/>
              <a:buFont typeface="Inter"/>
              <a:buChar char="○"/>
            </a:pPr>
            <a:r>
              <a:rPr lang="en" sz="1200">
                <a:solidFill>
                  <a:srgbClr val="353535"/>
                </a:solidFill>
                <a:latin typeface="Inter"/>
                <a:ea typeface="Inter"/>
                <a:cs typeface="Inter"/>
                <a:sym typeface="Inter"/>
              </a:rPr>
              <a:t>Google colab</a:t>
            </a:r>
            <a:endParaRPr sz="1200">
              <a:solidFill>
                <a:srgbClr val="353535"/>
              </a:solidFill>
              <a:latin typeface="Inter"/>
              <a:ea typeface="Inter"/>
              <a:cs typeface="Inter"/>
              <a:sym typeface="Inter"/>
            </a:endParaRPr>
          </a:p>
          <a:p>
            <a:pPr indent="-304800" lvl="0" marL="457200" rtl="0" algn="l">
              <a:spcBef>
                <a:spcPts val="0"/>
              </a:spcBef>
              <a:spcAft>
                <a:spcPts val="0"/>
              </a:spcAft>
              <a:buClr>
                <a:srgbClr val="353535"/>
              </a:buClr>
              <a:buSzPts val="1200"/>
              <a:buFont typeface="Inter"/>
              <a:buChar char="●"/>
            </a:pPr>
            <a:r>
              <a:rPr lang="en" sz="1200">
                <a:solidFill>
                  <a:srgbClr val="353535"/>
                </a:solidFill>
                <a:latin typeface="Inter"/>
                <a:ea typeface="Inter"/>
                <a:cs typeface="Inter"/>
                <a:sym typeface="Inter"/>
              </a:rPr>
              <a:t>Evaluation</a:t>
            </a:r>
            <a:endParaRPr sz="1200">
              <a:solidFill>
                <a:srgbClr val="353535"/>
              </a:solidFill>
              <a:latin typeface="Inter"/>
              <a:ea typeface="Inter"/>
              <a:cs typeface="Inter"/>
              <a:sym typeface="Inter"/>
            </a:endParaRPr>
          </a:p>
          <a:p>
            <a:pPr indent="-304800" lvl="1" marL="914400" rtl="0" algn="l">
              <a:spcBef>
                <a:spcPts val="0"/>
              </a:spcBef>
              <a:spcAft>
                <a:spcPts val="0"/>
              </a:spcAft>
              <a:buClr>
                <a:srgbClr val="353535"/>
              </a:buClr>
              <a:buSzPts val="1200"/>
              <a:buFont typeface="Inter"/>
              <a:buChar char="○"/>
            </a:pPr>
            <a:r>
              <a:rPr lang="en" sz="1200">
                <a:solidFill>
                  <a:srgbClr val="353535"/>
                </a:solidFill>
                <a:latin typeface="Inter"/>
                <a:ea typeface="Inter"/>
                <a:cs typeface="Inter"/>
                <a:sym typeface="Inter"/>
              </a:rPr>
              <a:t>Nvidia NIMs</a:t>
            </a:r>
            <a:endParaRPr sz="1200">
              <a:solidFill>
                <a:srgbClr val="353535"/>
              </a:solidFill>
              <a:latin typeface="Inter"/>
              <a:ea typeface="Inter"/>
              <a:cs typeface="Inter"/>
              <a:sym typeface="Inter"/>
            </a:endParaRPr>
          </a:p>
          <a:p>
            <a:pPr indent="0" lvl="0" marL="0" rtl="0" algn="l">
              <a:spcBef>
                <a:spcPts val="0"/>
              </a:spcBef>
              <a:spcAft>
                <a:spcPts val="0"/>
              </a:spcAft>
              <a:buNone/>
            </a:pPr>
            <a:r>
              <a:t/>
            </a:r>
            <a:endParaRPr sz="1200">
              <a:solidFill>
                <a:srgbClr val="353535"/>
              </a:solidFill>
              <a:latin typeface="Inter"/>
              <a:ea typeface="Inter"/>
              <a:cs typeface="Inter"/>
              <a:sym typeface="Inter"/>
            </a:endParaRPr>
          </a:p>
          <a:p>
            <a:pPr indent="0" lvl="0" marL="0" rtl="0" algn="l">
              <a:spcBef>
                <a:spcPts val="0"/>
              </a:spcBef>
              <a:spcAft>
                <a:spcPts val="0"/>
              </a:spcAft>
              <a:buNone/>
            </a:pPr>
            <a:r>
              <a:t/>
            </a:r>
            <a:endParaRPr sz="1200">
              <a:solidFill>
                <a:srgbClr val="353535"/>
              </a:solidFill>
              <a:latin typeface="Inter"/>
              <a:ea typeface="Inter"/>
              <a:cs typeface="Inter"/>
              <a:sym typeface="Inter"/>
            </a:endParaRPr>
          </a:p>
          <a:p>
            <a:pPr indent="0" lvl="0" marL="0" rtl="0" algn="l">
              <a:spcBef>
                <a:spcPts val="0"/>
              </a:spcBef>
              <a:spcAft>
                <a:spcPts val="0"/>
              </a:spcAft>
              <a:buNone/>
            </a:pPr>
            <a:r>
              <a:rPr b="1" lang="en" sz="1200">
                <a:solidFill>
                  <a:srgbClr val="353535"/>
                </a:solidFill>
                <a:latin typeface="Inter"/>
                <a:ea typeface="Inter"/>
                <a:cs typeface="Inter"/>
                <a:sym typeface="Inter"/>
              </a:rPr>
              <a:t>Technology Stack</a:t>
            </a:r>
            <a:endParaRPr b="1" sz="1200">
              <a:solidFill>
                <a:srgbClr val="353535"/>
              </a:solidFill>
              <a:latin typeface="Inter"/>
              <a:ea typeface="Inter"/>
              <a:cs typeface="Inter"/>
              <a:sym typeface="Inter"/>
            </a:endParaRPr>
          </a:p>
          <a:p>
            <a:pPr indent="0" lvl="0" marL="0" rtl="0" algn="l">
              <a:spcBef>
                <a:spcPts val="0"/>
              </a:spcBef>
              <a:spcAft>
                <a:spcPts val="0"/>
              </a:spcAft>
              <a:buNone/>
            </a:pPr>
            <a:r>
              <a:rPr lang="en" sz="1150">
                <a:solidFill>
                  <a:srgbClr val="003057"/>
                </a:solidFill>
                <a:latin typeface="Inter"/>
                <a:ea typeface="Inter"/>
                <a:cs typeface="Inter"/>
                <a:sym typeface="Inter"/>
              </a:rPr>
              <a:t>Modern tech stack: Streamlit as frontend and Flask for the backend, integrated into a scalable RAG system</a:t>
            </a:r>
            <a:endParaRPr sz="1150">
              <a:solidFill>
                <a:srgbClr val="003057"/>
              </a:solidFill>
              <a:latin typeface="Inter"/>
              <a:ea typeface="Inter"/>
              <a:cs typeface="Inter"/>
              <a:sym typeface="Inter"/>
            </a:endParaRPr>
          </a:p>
          <a:p>
            <a:pPr indent="0" lvl="0" marL="0" rtl="0" algn="l">
              <a:spcBef>
                <a:spcPts val="0"/>
              </a:spcBef>
              <a:spcAft>
                <a:spcPts val="0"/>
              </a:spcAft>
              <a:buNone/>
            </a:pPr>
            <a:r>
              <a:t/>
            </a:r>
            <a:endParaRPr b="1" sz="1200">
              <a:solidFill>
                <a:srgbClr val="353535"/>
              </a:solidFill>
              <a:latin typeface="Inter"/>
              <a:ea typeface="Inter"/>
              <a:cs typeface="Inter"/>
              <a:sym typeface="Inter"/>
            </a:endParaRPr>
          </a:p>
          <a:p>
            <a:pPr indent="0" lvl="0" marL="0" rtl="0" algn="l">
              <a:spcBef>
                <a:spcPts val="0"/>
              </a:spcBef>
              <a:spcAft>
                <a:spcPts val="0"/>
              </a:spcAft>
              <a:buNone/>
            </a:pPr>
            <a:r>
              <a:rPr b="1" lang="en" sz="1200">
                <a:solidFill>
                  <a:srgbClr val="353535"/>
                </a:solidFill>
                <a:latin typeface="Inter"/>
                <a:ea typeface="Inter"/>
                <a:cs typeface="Inter"/>
                <a:sym typeface="Inter"/>
              </a:rPr>
              <a:t>Data Infrastructure</a:t>
            </a:r>
            <a:endParaRPr b="1" sz="1200">
              <a:solidFill>
                <a:srgbClr val="353535"/>
              </a:solidFill>
              <a:latin typeface="Inter"/>
              <a:ea typeface="Inter"/>
              <a:cs typeface="Inter"/>
              <a:sym typeface="Inter"/>
            </a:endParaRPr>
          </a:p>
          <a:p>
            <a:pPr indent="0" lvl="0" marL="0" rtl="0" algn="l">
              <a:spcBef>
                <a:spcPts val="0"/>
              </a:spcBef>
              <a:spcAft>
                <a:spcPts val="0"/>
              </a:spcAft>
              <a:buNone/>
            </a:pPr>
            <a:r>
              <a:rPr lang="en" sz="1200">
                <a:solidFill>
                  <a:srgbClr val="353535"/>
                </a:solidFill>
                <a:latin typeface="Inter"/>
                <a:ea typeface="Inter"/>
                <a:cs typeface="Inter"/>
                <a:sym typeface="Inter"/>
              </a:rPr>
              <a:t>Stored in S3 and indexed for retrieval using Pinecone as VectorDB</a:t>
            </a:r>
            <a:endParaRPr sz="1200">
              <a:solidFill>
                <a:srgbClr val="353535"/>
              </a:solidFill>
              <a:latin typeface="Inter"/>
              <a:ea typeface="Inter"/>
              <a:cs typeface="Inter"/>
              <a:sym typeface="Inter"/>
            </a:endParaRPr>
          </a:p>
          <a:p>
            <a:pPr indent="0" lvl="0" marL="0" rtl="0" algn="l">
              <a:spcBef>
                <a:spcPts val="0"/>
              </a:spcBef>
              <a:spcAft>
                <a:spcPts val="0"/>
              </a:spcAft>
              <a:buNone/>
            </a:pPr>
            <a:r>
              <a:t/>
            </a:r>
            <a:endParaRPr sz="1200">
              <a:solidFill>
                <a:srgbClr val="353535"/>
              </a:solidFill>
              <a:latin typeface="Inter"/>
              <a:ea typeface="Inter"/>
              <a:cs typeface="Inter"/>
              <a:sym typeface="Inter"/>
            </a:endParaRPr>
          </a:p>
          <a:p>
            <a:pPr indent="0" lvl="0" marL="0" rtl="0" algn="l">
              <a:spcBef>
                <a:spcPts val="0"/>
              </a:spcBef>
              <a:spcAft>
                <a:spcPts val="0"/>
              </a:spcAft>
              <a:buNone/>
            </a:pPr>
            <a:r>
              <a:rPr b="1" lang="en" sz="1200">
                <a:solidFill>
                  <a:srgbClr val="353535"/>
                </a:solidFill>
                <a:latin typeface="Inter"/>
                <a:ea typeface="Inter"/>
                <a:cs typeface="Inter"/>
                <a:sym typeface="Inter"/>
              </a:rPr>
              <a:t>Pipeline and Evaluation</a:t>
            </a:r>
            <a:endParaRPr b="1" sz="1200">
              <a:solidFill>
                <a:srgbClr val="353535"/>
              </a:solidFill>
              <a:latin typeface="Inter"/>
              <a:ea typeface="Inter"/>
              <a:cs typeface="Inter"/>
              <a:sym typeface="Inter"/>
            </a:endParaRPr>
          </a:p>
          <a:p>
            <a:pPr indent="0" lvl="0" marL="0" rtl="0" algn="l">
              <a:spcBef>
                <a:spcPts val="0"/>
              </a:spcBef>
              <a:spcAft>
                <a:spcPts val="0"/>
              </a:spcAft>
              <a:buNone/>
            </a:pPr>
            <a:r>
              <a:rPr lang="en" sz="1200">
                <a:solidFill>
                  <a:srgbClr val="353535"/>
                </a:solidFill>
                <a:latin typeface="Inter"/>
                <a:ea typeface="Inter"/>
                <a:cs typeface="Inter"/>
                <a:sym typeface="Inter"/>
              </a:rPr>
              <a:t>Google Colab for offline development</a:t>
            </a:r>
            <a:endParaRPr sz="1200">
              <a:solidFill>
                <a:srgbClr val="353535"/>
              </a:solidFill>
              <a:latin typeface="Inter"/>
              <a:ea typeface="Inter"/>
              <a:cs typeface="Inter"/>
              <a:sym typeface="Inter"/>
            </a:endParaRPr>
          </a:p>
          <a:p>
            <a:pPr indent="0" lvl="0" marL="0" rtl="0" algn="l">
              <a:spcBef>
                <a:spcPts val="0"/>
              </a:spcBef>
              <a:spcAft>
                <a:spcPts val="0"/>
              </a:spcAft>
              <a:buNone/>
            </a:pPr>
            <a:r>
              <a:rPr lang="en" sz="1200">
                <a:solidFill>
                  <a:srgbClr val="353535"/>
                </a:solidFill>
                <a:latin typeface="Inter"/>
                <a:ea typeface="Inter"/>
                <a:cs typeface="Inter"/>
                <a:sym typeface="Inter"/>
              </a:rPr>
              <a:t>AWS Fargate for ETL processes, and</a:t>
            </a:r>
            <a:endParaRPr sz="1200">
              <a:solidFill>
                <a:srgbClr val="353535"/>
              </a:solidFill>
              <a:latin typeface="Inter"/>
              <a:ea typeface="Inter"/>
              <a:cs typeface="Inter"/>
              <a:sym typeface="Inter"/>
            </a:endParaRPr>
          </a:p>
          <a:p>
            <a:pPr indent="0" lvl="0" marL="0" rtl="0" algn="l">
              <a:spcBef>
                <a:spcPts val="0"/>
              </a:spcBef>
              <a:spcAft>
                <a:spcPts val="0"/>
              </a:spcAft>
              <a:buNone/>
            </a:pPr>
            <a:r>
              <a:rPr lang="en" sz="1200">
                <a:solidFill>
                  <a:srgbClr val="353535"/>
                </a:solidFill>
                <a:latin typeface="Inter"/>
                <a:ea typeface="Inter"/>
                <a:cs typeface="Inter"/>
                <a:sym typeface="Inter"/>
              </a:rPr>
              <a:t>Nvidia NIMs for our evaluation framework</a:t>
            </a:r>
            <a:endParaRPr sz="1200">
              <a:solidFill>
                <a:srgbClr val="353535"/>
              </a:solidFill>
              <a:latin typeface="Inter"/>
              <a:ea typeface="Inter"/>
              <a:cs typeface="Inter"/>
              <a:sym typeface="Inter"/>
            </a:endParaRPr>
          </a:p>
          <a:p>
            <a:pPr indent="0" lvl="0" marL="457200" rtl="0" algn="l">
              <a:spcBef>
                <a:spcPts val="0"/>
              </a:spcBef>
              <a:spcAft>
                <a:spcPts val="0"/>
              </a:spcAft>
              <a:buNone/>
            </a:pPr>
            <a:r>
              <a:t/>
            </a:r>
            <a:endParaRPr sz="1200">
              <a:solidFill>
                <a:srgbClr val="353535"/>
              </a:solidFill>
              <a:latin typeface="Inter"/>
              <a:ea typeface="Inter"/>
              <a:cs typeface="Inter"/>
              <a:sym typeface="Inter"/>
            </a:endParaRPr>
          </a:p>
          <a:p>
            <a:pPr indent="0" lvl="0" marL="0" rtl="0" algn="l">
              <a:spcBef>
                <a:spcPts val="0"/>
              </a:spcBef>
              <a:spcAft>
                <a:spcPts val="0"/>
              </a:spcAft>
              <a:buNone/>
            </a:pPr>
            <a:r>
              <a:t/>
            </a:r>
            <a:endParaRPr sz="1200">
              <a:solidFill>
                <a:srgbClr val="353535"/>
              </a:solidFill>
              <a:latin typeface="Inter"/>
              <a:ea typeface="Inter"/>
              <a:cs typeface="Inter"/>
              <a:sym typeface="Inte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a6a6724ad7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a6a6724ad7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sz="1200">
                <a:solidFill>
                  <a:schemeClr val="dk1"/>
                </a:solidFill>
                <a:latin typeface="Inter"/>
                <a:ea typeface="Inter"/>
                <a:cs typeface="Inter"/>
                <a:sym typeface="Inter"/>
              </a:rPr>
              <a:t>Now lets move into the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a6a6724ad7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a6a6724ad7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sz="1700">
                <a:solidFill>
                  <a:schemeClr val="dk1"/>
                </a:solidFill>
              </a:rPr>
              <a:t>Sammy</a:t>
            </a:r>
            <a:endParaRPr sz="1200">
              <a:latin typeface="Inter"/>
              <a:ea typeface="Inter"/>
              <a:cs typeface="Inter"/>
              <a:sym typeface="Inter"/>
            </a:endParaRPr>
          </a:p>
          <a:p>
            <a:pPr indent="-304800" lvl="0" marL="457200" rtl="0" algn="l">
              <a:lnSpc>
                <a:spcPct val="115000"/>
              </a:lnSpc>
              <a:spcBef>
                <a:spcPts val="1200"/>
              </a:spcBef>
              <a:spcAft>
                <a:spcPts val="0"/>
              </a:spcAft>
              <a:buClr>
                <a:schemeClr val="dk1"/>
              </a:buClr>
              <a:buSzPts val="1200"/>
              <a:buFont typeface="Inter"/>
              <a:buChar char="●"/>
            </a:pPr>
            <a:r>
              <a:rPr lang="en" sz="1200">
                <a:solidFill>
                  <a:schemeClr val="dk1"/>
                </a:solidFill>
                <a:latin typeface="Inter"/>
                <a:ea typeface="Inter"/>
                <a:cs typeface="Inter"/>
                <a:sym typeface="Inter"/>
              </a:rPr>
              <a:t>In total we processed about 7.6GB of municipal legal documents, which amounts to 414 thousand pages and more than 1.2 million legal sections analyzed</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during extraction and cleaning we generated about 51 million text tokens giving us a strong base for our embedding model</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As a team, we manually validated each document for data quality and reliability</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below we visualize our coverage of the 4 states</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we completed extraction and processing for all of California and Florida</a:t>
            </a:r>
            <a:endParaRPr sz="1200">
              <a:solidFill>
                <a:schemeClr val="dk1"/>
              </a:solidFill>
              <a:latin typeface="Inter"/>
              <a:ea typeface="Inter"/>
              <a:cs typeface="Inter"/>
              <a:sym typeface="Inter"/>
            </a:endParaRPr>
          </a:p>
          <a:p>
            <a:pPr indent="-304800" lvl="1" marL="9144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covering 58 counties for CA and 67 counties for FL</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for Georgia and Texas we were able to extract and process 70% and 60%, respectively </a:t>
            </a:r>
            <a:endParaRPr sz="1200">
              <a:solidFill>
                <a:schemeClr val="dk1"/>
              </a:solidFill>
              <a:latin typeface="Inter"/>
              <a:ea typeface="Inter"/>
              <a:cs typeface="Inter"/>
              <a:sym typeface="Inter"/>
            </a:endParaRPr>
          </a:p>
          <a:p>
            <a:pPr indent="-304800" lvl="1" marL="9144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Both municode or general code did not offer complete coverage legal ordinances for these states</a:t>
            </a:r>
            <a:endParaRPr sz="1200">
              <a:latin typeface="Inter"/>
              <a:ea typeface="Inter"/>
              <a:cs typeface="Inter"/>
              <a:sym typeface="Inte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a6a6724ad7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a6a6724ad7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rPr>
              <a:t>Sammy</a:t>
            </a:r>
            <a:endParaRPr b="1" sz="1700">
              <a:solidFill>
                <a:schemeClr val="dk1"/>
              </a:solidFill>
            </a:endParaRPr>
          </a:p>
          <a:p>
            <a:pPr indent="0" lvl="0" marL="0" rtl="0" algn="l">
              <a:spcBef>
                <a:spcPts val="0"/>
              </a:spcBef>
              <a:spcAft>
                <a:spcPts val="0"/>
              </a:spcAft>
              <a:buNone/>
            </a:pPr>
            <a:br>
              <a:rPr lang="en" sz="1200">
                <a:latin typeface="Inter"/>
                <a:ea typeface="Inter"/>
                <a:cs typeface="Inter"/>
                <a:sym typeface="Inter"/>
              </a:rPr>
            </a:br>
            <a:r>
              <a:rPr lang="en" sz="1300">
                <a:solidFill>
                  <a:schemeClr val="dk1"/>
                </a:solidFill>
              </a:rPr>
              <a:t>Next we cover our schema use in our RAG system</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First we have document identifiers, these columns represent the doc_id,  state, and county description, along with starting and ending page number</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next, we have content structure, these represent the chunk_text, references to the legal section of the chunk, word count, and a LLM generated summary  of the chunk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additionally, we represent the readability metrics of each chunk</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these are important for researcher who want to conduct comparative  state by state or county by county analysis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These NLP metrics measure the complexity of legal texts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next, is our legal classification flags, which are especially important for semantic retrieval. We tag each chunk with 4 boolen flags based on the term present in the text chunk.</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Obligation represent if terms like “must”, “shall”, or “required” appear in the text chunk</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Permission represent the terms “may”, “authorized”, or “can”</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Prohibition represents the terms “ may not”, “shall not”, or “prohibited”</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Lastly, the penalty flag represent if chunk mentions fines or penalty enforcement</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finally, raw_pdf_path ties each chunk back to the original source documents stores in a S3 bucket </a:t>
            </a:r>
            <a:endParaRPr sz="1300">
              <a:solidFill>
                <a:schemeClr val="dk1"/>
              </a:solidFill>
            </a:endParaRPr>
          </a:p>
          <a:p>
            <a:pPr indent="0" lvl="0" marL="0" rtl="0" algn="l">
              <a:spcBef>
                <a:spcPts val="120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2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2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89783" y="744575"/>
            <a:ext cx="8520600" cy="20526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3"/>
              </a:buClr>
              <a:buSzPts val="3600"/>
              <a:buNone/>
              <a:defRPr sz="3600">
                <a:solidFill>
                  <a:schemeClr val="accent3"/>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405398" y="2662375"/>
            <a:ext cx="85206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 name="Google Shape;11;p2"/>
          <p:cNvGrpSpPr/>
          <p:nvPr/>
        </p:nvGrpSpPr>
        <p:grpSpPr>
          <a:xfrm>
            <a:off x="-10600" y="-10600"/>
            <a:ext cx="98400" cy="5154050"/>
            <a:chOff x="-10600" y="-10600"/>
            <a:chExt cx="98400" cy="5154050"/>
          </a:xfrm>
        </p:grpSpPr>
        <p:sp>
          <p:nvSpPr>
            <p:cNvPr id="12" name="Google Shape;12;p2"/>
            <p:cNvSpPr/>
            <p:nvPr/>
          </p:nvSpPr>
          <p:spPr>
            <a:xfrm>
              <a:off x="-10600" y="-10600"/>
              <a:ext cx="98400" cy="257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0600" y="2566450"/>
              <a:ext cx="98400" cy="257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325">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Campanile with poppies">
  <p:cSld name="SECTION_HEADER_1_2_1_1_1">
    <p:spTree>
      <p:nvGrpSpPr>
        <p:cNvPr id="46" name="Shape 46"/>
        <p:cNvGrpSpPr/>
        <p:nvPr/>
      </p:nvGrpSpPr>
      <p:grpSpPr>
        <a:xfrm>
          <a:off x="0" y="0"/>
          <a:ext cx="0" cy="0"/>
          <a:chOff x="0" y="0"/>
          <a:chExt cx="0" cy="0"/>
        </a:xfrm>
      </p:grpSpPr>
      <p:pic>
        <p:nvPicPr>
          <p:cNvPr id="47" name="Google Shape;47;p11" title="DSC_1847.jpg"/>
          <p:cNvPicPr preferRelativeResize="0"/>
          <p:nvPr/>
        </p:nvPicPr>
        <p:blipFill rotWithShape="1">
          <a:blip r:embed="rId2">
            <a:alphaModFix/>
          </a:blip>
          <a:srcRect b="19126" l="0" r="0" t="25658"/>
          <a:stretch/>
        </p:blipFill>
        <p:spPr>
          <a:xfrm>
            <a:off x="0" y="200"/>
            <a:ext cx="9144005" cy="3352801"/>
          </a:xfrm>
          <a:prstGeom prst="rect">
            <a:avLst/>
          </a:prstGeom>
          <a:noFill/>
          <a:ln>
            <a:noFill/>
          </a:ln>
        </p:spPr>
      </p:pic>
      <p:sp>
        <p:nvSpPr>
          <p:cNvPr id="48" name="Google Shape;48;p11"/>
          <p:cNvSpPr txBox="1"/>
          <p:nvPr>
            <p:ph type="title"/>
          </p:nvPr>
        </p:nvSpPr>
        <p:spPr>
          <a:xfrm>
            <a:off x="398875" y="2031000"/>
            <a:ext cx="8185200" cy="1081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9" name="Google Shape;49;p11"/>
          <p:cNvSpPr txBox="1"/>
          <p:nvPr>
            <p:ph idx="1" type="subTitle"/>
          </p:nvPr>
        </p:nvSpPr>
        <p:spPr>
          <a:xfrm>
            <a:off x="406546" y="3455750"/>
            <a:ext cx="7640400" cy="897600"/>
          </a:xfrm>
          <a:prstGeom prst="rect">
            <a:avLst/>
          </a:prstGeom>
        </p:spPr>
        <p:txBody>
          <a:bodyPr anchorCtr="0" anchor="t" bIns="91425" lIns="91425" spcFirstLastPara="1" rIns="91425" wrap="square" tIns="91425">
            <a:norm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0" name="Google Shape;50;p11" title="UCB_Horizontal UDAR540.png"/>
          <p:cNvPicPr preferRelativeResize="0"/>
          <p:nvPr/>
        </p:nvPicPr>
        <p:blipFill rotWithShape="1">
          <a:blip r:embed="rId3">
            <a:alphaModFix/>
          </a:blip>
          <a:srcRect b="0" l="129" r="129" t="0"/>
          <a:stretch/>
        </p:blipFill>
        <p:spPr>
          <a:xfrm>
            <a:off x="7075675" y="4594825"/>
            <a:ext cx="1675776" cy="315850"/>
          </a:xfrm>
          <a:prstGeom prst="rect">
            <a:avLst/>
          </a:prstGeom>
          <a:noFill/>
          <a:ln>
            <a:noFill/>
          </a:ln>
        </p:spPr>
      </p:pic>
    </p:spTree>
  </p:cSld>
  <p:clrMapOvr>
    <a:masterClrMapping/>
  </p:clrMapOvr>
  <p:extLst>
    <p:ext uri="{DCECCB84-F9BA-43D5-87BE-67443E8EF086}">
      <p15:sldGuideLst>
        <p15:guide id="1" pos="319">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ather Gate">
  <p:cSld name="SECTION_HEADER_1_1">
    <p:spTree>
      <p:nvGrpSpPr>
        <p:cNvPr id="51" name="Shape 51"/>
        <p:cNvGrpSpPr/>
        <p:nvPr/>
      </p:nvGrpSpPr>
      <p:grpSpPr>
        <a:xfrm>
          <a:off x="0" y="0"/>
          <a:ext cx="0" cy="0"/>
          <a:chOff x="0" y="0"/>
          <a:chExt cx="0" cy="0"/>
        </a:xfrm>
      </p:grpSpPr>
      <p:pic>
        <p:nvPicPr>
          <p:cNvPr id="52" name="Google Shape;52;p12"/>
          <p:cNvPicPr preferRelativeResize="0"/>
          <p:nvPr/>
        </p:nvPicPr>
        <p:blipFill rotWithShape="1">
          <a:blip r:embed="rId2">
            <a:alphaModFix/>
          </a:blip>
          <a:srcRect b="27509" l="1431" r="5614" t="21166"/>
          <a:stretch/>
        </p:blipFill>
        <p:spPr>
          <a:xfrm>
            <a:off x="0" y="200"/>
            <a:ext cx="9144003" cy="3352801"/>
          </a:xfrm>
          <a:prstGeom prst="rect">
            <a:avLst/>
          </a:prstGeom>
          <a:noFill/>
          <a:ln>
            <a:noFill/>
          </a:ln>
        </p:spPr>
      </p:pic>
      <p:sp>
        <p:nvSpPr>
          <p:cNvPr id="53" name="Google Shape;53;p12"/>
          <p:cNvSpPr/>
          <p:nvPr/>
        </p:nvSpPr>
        <p:spPr>
          <a:xfrm>
            <a:off x="0" y="1633250"/>
            <a:ext cx="9144000" cy="1709400"/>
          </a:xfrm>
          <a:prstGeom prst="rect">
            <a:avLst/>
          </a:prstGeom>
          <a:gradFill>
            <a:gsLst>
              <a:gs pos="0">
                <a:srgbClr val="FFFFFF">
                  <a:alpha val="0"/>
                </a:srgbClr>
              </a:gs>
              <a:gs pos="100000">
                <a:srgbClr val="000000">
                  <a:alpha val="3607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2"/>
          <p:cNvSpPr txBox="1"/>
          <p:nvPr>
            <p:ph type="title"/>
          </p:nvPr>
        </p:nvSpPr>
        <p:spPr>
          <a:xfrm>
            <a:off x="398875" y="2031000"/>
            <a:ext cx="8185200" cy="1081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 name="Google Shape;55;p12"/>
          <p:cNvSpPr txBox="1"/>
          <p:nvPr>
            <p:ph idx="1" type="subTitle"/>
          </p:nvPr>
        </p:nvSpPr>
        <p:spPr>
          <a:xfrm>
            <a:off x="406546" y="3455750"/>
            <a:ext cx="7640400" cy="897600"/>
          </a:xfrm>
          <a:prstGeom prst="rect">
            <a:avLst/>
          </a:prstGeom>
        </p:spPr>
        <p:txBody>
          <a:bodyPr anchorCtr="0" anchor="t" bIns="91425" lIns="91425" spcFirstLastPara="1" rIns="91425" wrap="square" tIns="91425">
            <a:norm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6" name="Google Shape;56;p12" title="UCB_Horizontal UDAR540.png"/>
          <p:cNvPicPr preferRelativeResize="0"/>
          <p:nvPr/>
        </p:nvPicPr>
        <p:blipFill rotWithShape="1">
          <a:blip r:embed="rId3">
            <a:alphaModFix/>
          </a:blip>
          <a:srcRect b="0" l="129" r="129" t="0"/>
          <a:stretch/>
        </p:blipFill>
        <p:spPr>
          <a:xfrm>
            <a:off x="7075675" y="4594825"/>
            <a:ext cx="1675776" cy="315850"/>
          </a:xfrm>
          <a:prstGeom prst="rect">
            <a:avLst/>
          </a:prstGeom>
          <a:noFill/>
          <a:ln>
            <a:noFill/>
          </a:ln>
        </p:spPr>
      </p:pic>
    </p:spTree>
  </p:cSld>
  <p:clrMapOvr>
    <a:masterClrMapping/>
  </p:clrMapOvr>
  <p:extLst>
    <p:ext uri="{DCECCB84-F9BA-43D5-87BE-67443E8EF086}">
      <p15:sldGuideLst>
        <p15:guide id="1" pos="319">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ade">
  <p:cSld name="SECTION_HEADER_1_1_2">
    <p:spTree>
      <p:nvGrpSpPr>
        <p:cNvPr id="57" name="Shape 57"/>
        <p:cNvGrpSpPr/>
        <p:nvPr/>
      </p:nvGrpSpPr>
      <p:grpSpPr>
        <a:xfrm>
          <a:off x="0" y="0"/>
          <a:ext cx="0" cy="0"/>
          <a:chOff x="0" y="0"/>
          <a:chExt cx="0" cy="0"/>
        </a:xfrm>
      </p:grpSpPr>
      <p:pic>
        <p:nvPicPr>
          <p:cNvPr id="58" name="Google Shape;58;p13"/>
          <p:cNvPicPr preferRelativeResize="0"/>
          <p:nvPr/>
        </p:nvPicPr>
        <p:blipFill rotWithShape="1">
          <a:blip r:embed="rId2">
            <a:alphaModFix/>
          </a:blip>
          <a:srcRect b="18229" l="0" r="10362" t="32275"/>
          <a:stretch/>
        </p:blipFill>
        <p:spPr>
          <a:xfrm>
            <a:off x="0" y="200"/>
            <a:ext cx="9144003" cy="3352801"/>
          </a:xfrm>
          <a:prstGeom prst="rect">
            <a:avLst/>
          </a:prstGeom>
          <a:noFill/>
          <a:ln>
            <a:noFill/>
          </a:ln>
        </p:spPr>
      </p:pic>
      <p:sp>
        <p:nvSpPr>
          <p:cNvPr id="59" name="Google Shape;59;p13"/>
          <p:cNvSpPr/>
          <p:nvPr/>
        </p:nvSpPr>
        <p:spPr>
          <a:xfrm>
            <a:off x="0" y="1633250"/>
            <a:ext cx="9144000" cy="1709400"/>
          </a:xfrm>
          <a:prstGeom prst="rect">
            <a:avLst/>
          </a:prstGeom>
          <a:gradFill>
            <a:gsLst>
              <a:gs pos="0">
                <a:srgbClr val="FFFFFF">
                  <a:alpha val="0"/>
                </a:srgbClr>
              </a:gs>
              <a:gs pos="100000">
                <a:srgbClr val="000000">
                  <a:alpha val="3607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ph type="title"/>
          </p:nvPr>
        </p:nvSpPr>
        <p:spPr>
          <a:xfrm>
            <a:off x="398875" y="2031000"/>
            <a:ext cx="8185200" cy="1081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 name="Google Shape;61;p13"/>
          <p:cNvSpPr txBox="1"/>
          <p:nvPr>
            <p:ph idx="1" type="subTitle"/>
          </p:nvPr>
        </p:nvSpPr>
        <p:spPr>
          <a:xfrm>
            <a:off x="406546" y="3455750"/>
            <a:ext cx="7640400" cy="897600"/>
          </a:xfrm>
          <a:prstGeom prst="rect">
            <a:avLst/>
          </a:prstGeom>
        </p:spPr>
        <p:txBody>
          <a:bodyPr anchorCtr="0" anchor="t" bIns="91425" lIns="91425" spcFirstLastPara="1" rIns="91425" wrap="square" tIns="91425">
            <a:norm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2" name="Google Shape;62;p13" title="UCB_Horizontal UDAR540.png"/>
          <p:cNvPicPr preferRelativeResize="0"/>
          <p:nvPr/>
        </p:nvPicPr>
        <p:blipFill rotWithShape="1">
          <a:blip r:embed="rId3">
            <a:alphaModFix/>
          </a:blip>
          <a:srcRect b="0" l="129" r="129" t="0"/>
          <a:stretch/>
        </p:blipFill>
        <p:spPr>
          <a:xfrm>
            <a:off x="7075675" y="4594825"/>
            <a:ext cx="1675776" cy="315850"/>
          </a:xfrm>
          <a:prstGeom prst="rect">
            <a:avLst/>
          </a:prstGeom>
          <a:noFill/>
          <a:ln>
            <a:noFill/>
          </a:ln>
        </p:spPr>
      </p:pic>
    </p:spTree>
  </p:cSld>
  <p:clrMapOvr>
    <a:masterClrMapping/>
  </p:clrMapOvr>
  <p:extLst>
    <p:ext uri="{DCECCB84-F9BA-43D5-87BE-67443E8EF086}">
      <p15:sldGuideLst>
        <p15:guide id="1" pos="319">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Oski">
  <p:cSld name="SECTION_HEADER_1_1_1">
    <p:spTree>
      <p:nvGrpSpPr>
        <p:cNvPr id="63" name="Shape 63"/>
        <p:cNvGrpSpPr/>
        <p:nvPr/>
      </p:nvGrpSpPr>
      <p:grpSpPr>
        <a:xfrm>
          <a:off x="0" y="0"/>
          <a:ext cx="0" cy="0"/>
          <a:chOff x="0" y="0"/>
          <a:chExt cx="0" cy="0"/>
        </a:xfrm>
      </p:grpSpPr>
      <p:pic>
        <p:nvPicPr>
          <p:cNvPr id="64" name="Google Shape;64;p14"/>
          <p:cNvPicPr preferRelativeResize="0"/>
          <p:nvPr/>
        </p:nvPicPr>
        <p:blipFill rotWithShape="1">
          <a:blip r:embed="rId2">
            <a:alphaModFix/>
          </a:blip>
          <a:srcRect b="27865" l="0" r="0" t="15115"/>
          <a:stretch/>
        </p:blipFill>
        <p:spPr>
          <a:xfrm>
            <a:off x="0" y="200"/>
            <a:ext cx="9144003" cy="3352802"/>
          </a:xfrm>
          <a:prstGeom prst="rect">
            <a:avLst/>
          </a:prstGeom>
          <a:noFill/>
          <a:ln>
            <a:noFill/>
          </a:ln>
        </p:spPr>
      </p:pic>
      <p:sp>
        <p:nvSpPr>
          <p:cNvPr id="65" name="Google Shape;65;p14"/>
          <p:cNvSpPr/>
          <p:nvPr/>
        </p:nvSpPr>
        <p:spPr>
          <a:xfrm>
            <a:off x="0" y="1633250"/>
            <a:ext cx="9144000" cy="1709400"/>
          </a:xfrm>
          <a:prstGeom prst="rect">
            <a:avLst/>
          </a:prstGeom>
          <a:gradFill>
            <a:gsLst>
              <a:gs pos="0">
                <a:srgbClr val="FFFFFF">
                  <a:alpha val="0"/>
                </a:srgbClr>
              </a:gs>
              <a:gs pos="100000">
                <a:srgbClr val="000000">
                  <a:alpha val="3607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ph type="title"/>
          </p:nvPr>
        </p:nvSpPr>
        <p:spPr>
          <a:xfrm>
            <a:off x="398875" y="2031000"/>
            <a:ext cx="8185200" cy="1081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14"/>
          <p:cNvSpPr txBox="1"/>
          <p:nvPr>
            <p:ph idx="1" type="subTitle"/>
          </p:nvPr>
        </p:nvSpPr>
        <p:spPr>
          <a:xfrm>
            <a:off x="406546" y="3455750"/>
            <a:ext cx="7640400" cy="897600"/>
          </a:xfrm>
          <a:prstGeom prst="rect">
            <a:avLst/>
          </a:prstGeom>
        </p:spPr>
        <p:txBody>
          <a:bodyPr anchorCtr="0" anchor="t" bIns="91425" lIns="91425" spcFirstLastPara="1" rIns="91425" wrap="square" tIns="91425">
            <a:norm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8" name="Google Shape;68;p14" title="UCB_Horizontal UDAR540.png"/>
          <p:cNvPicPr preferRelativeResize="0"/>
          <p:nvPr/>
        </p:nvPicPr>
        <p:blipFill rotWithShape="1">
          <a:blip r:embed="rId3">
            <a:alphaModFix/>
          </a:blip>
          <a:srcRect b="0" l="129" r="129" t="0"/>
          <a:stretch/>
        </p:blipFill>
        <p:spPr>
          <a:xfrm>
            <a:off x="7075675" y="4594825"/>
            <a:ext cx="1675776" cy="315850"/>
          </a:xfrm>
          <a:prstGeom prst="rect">
            <a:avLst/>
          </a:prstGeom>
          <a:noFill/>
          <a:ln>
            <a:noFill/>
          </a:ln>
        </p:spPr>
      </p:pic>
    </p:spTree>
  </p:cSld>
  <p:clrMapOvr>
    <a:masterClrMapping/>
  </p:clrMapOvr>
  <p:extLst>
    <p:ext uri="{DCECCB84-F9BA-43D5-87BE-67443E8EF086}">
      <p15:sldGuideLst>
        <p15:guide id="1" pos="319">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Campanile">
  <p:cSld name="SECTION_HEADER_1_1_1_1_1">
    <p:spTree>
      <p:nvGrpSpPr>
        <p:cNvPr id="69" name="Shape 69"/>
        <p:cNvGrpSpPr/>
        <p:nvPr/>
      </p:nvGrpSpPr>
      <p:grpSpPr>
        <a:xfrm>
          <a:off x="0" y="0"/>
          <a:ext cx="0" cy="0"/>
          <a:chOff x="0" y="0"/>
          <a:chExt cx="0" cy="0"/>
        </a:xfrm>
      </p:grpSpPr>
      <p:sp>
        <p:nvSpPr>
          <p:cNvPr id="70" name="Google Shape;70;p15"/>
          <p:cNvSpPr/>
          <p:nvPr/>
        </p:nvSpPr>
        <p:spPr>
          <a:xfrm>
            <a:off x="0" y="0"/>
            <a:ext cx="6417600" cy="5143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6417675" y="0"/>
            <a:ext cx="27264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txBox="1"/>
          <p:nvPr>
            <p:ph type="title"/>
          </p:nvPr>
        </p:nvSpPr>
        <p:spPr>
          <a:xfrm>
            <a:off x="398875" y="2122060"/>
            <a:ext cx="3801600" cy="1081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3" name="Google Shape;73;p15"/>
          <p:cNvSpPr txBox="1"/>
          <p:nvPr>
            <p:ph idx="1" type="subTitle"/>
          </p:nvPr>
        </p:nvSpPr>
        <p:spPr>
          <a:xfrm>
            <a:off x="406548" y="3398325"/>
            <a:ext cx="3972600" cy="897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600"/>
              <a:buNone/>
              <a:defRPr b="1"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4" name="Google Shape;74;p15"/>
          <p:cNvPicPr preferRelativeResize="0"/>
          <p:nvPr/>
        </p:nvPicPr>
        <p:blipFill rotWithShape="1">
          <a:blip r:embed="rId2">
            <a:alphaModFix/>
          </a:blip>
          <a:srcRect b="19987" l="40850" r="31640" t="40997"/>
          <a:stretch/>
        </p:blipFill>
        <p:spPr>
          <a:xfrm>
            <a:off x="4438700" y="540625"/>
            <a:ext cx="3972675" cy="4123201"/>
          </a:xfrm>
          <a:prstGeom prst="rect">
            <a:avLst/>
          </a:prstGeom>
          <a:noFill/>
          <a:ln>
            <a:noFill/>
          </a:ln>
        </p:spPr>
      </p:pic>
      <p:sp>
        <p:nvSpPr>
          <p:cNvPr id="75" name="Google Shape;75;p15"/>
          <p:cNvSpPr/>
          <p:nvPr/>
        </p:nvSpPr>
        <p:spPr>
          <a:xfrm>
            <a:off x="200850" y="210900"/>
            <a:ext cx="8742300" cy="4721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6" name="Google Shape;76;p15"/>
          <p:cNvPicPr preferRelativeResize="0"/>
          <p:nvPr/>
        </p:nvPicPr>
        <p:blipFill>
          <a:blip r:embed="rId3">
            <a:alphaModFix/>
          </a:blip>
          <a:stretch>
            <a:fillRect/>
          </a:stretch>
        </p:blipFill>
        <p:spPr>
          <a:xfrm>
            <a:off x="508000" y="593775"/>
            <a:ext cx="1675776" cy="315850"/>
          </a:xfrm>
          <a:prstGeom prst="rect">
            <a:avLst/>
          </a:prstGeom>
          <a:noFill/>
          <a:ln>
            <a:noFill/>
          </a:ln>
        </p:spPr>
      </p:pic>
    </p:spTree>
  </p:cSld>
  <p:clrMapOvr>
    <a:masterClrMapping/>
  </p:clrMapOvr>
  <p:extLst>
    <p:ext uri="{DCECCB84-F9BA-43D5-87BE-67443E8EF086}">
      <p15:sldGuideLst>
        <p15:guide id="1" pos="319">
          <p15:clr>
            <a:srgbClr val="E46962"/>
          </p15:clr>
        </p15:guide>
        <p15:guide id="2" orient="horz" pos="341">
          <p15:clr>
            <a:srgbClr val="E46962"/>
          </p15:clr>
        </p15:guide>
        <p15:guide id="3" pos="320">
          <p15:clr>
            <a:srgbClr val="E46962"/>
          </p15:clr>
        </p15:guide>
        <p15:guide id="4" pos="319">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ibrary">
  <p:cSld name="SECTION_HEADER_1_1_1_1_1_1">
    <p:spTree>
      <p:nvGrpSpPr>
        <p:cNvPr id="77" name="Shape 77"/>
        <p:cNvGrpSpPr/>
        <p:nvPr/>
      </p:nvGrpSpPr>
      <p:grpSpPr>
        <a:xfrm>
          <a:off x="0" y="0"/>
          <a:ext cx="0" cy="0"/>
          <a:chOff x="0" y="0"/>
          <a:chExt cx="0" cy="0"/>
        </a:xfrm>
      </p:grpSpPr>
      <p:sp>
        <p:nvSpPr>
          <p:cNvPr id="78" name="Google Shape;78;p16"/>
          <p:cNvSpPr/>
          <p:nvPr/>
        </p:nvSpPr>
        <p:spPr>
          <a:xfrm>
            <a:off x="0" y="0"/>
            <a:ext cx="6417600" cy="5143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p:nvPr/>
        </p:nvSpPr>
        <p:spPr>
          <a:xfrm>
            <a:off x="6417675" y="0"/>
            <a:ext cx="27264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txBox="1"/>
          <p:nvPr>
            <p:ph type="title"/>
          </p:nvPr>
        </p:nvSpPr>
        <p:spPr>
          <a:xfrm>
            <a:off x="398875" y="2122060"/>
            <a:ext cx="3801600" cy="1081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1" name="Google Shape;81;p16"/>
          <p:cNvSpPr txBox="1"/>
          <p:nvPr>
            <p:ph idx="1" type="subTitle"/>
          </p:nvPr>
        </p:nvSpPr>
        <p:spPr>
          <a:xfrm>
            <a:off x="406548" y="3398325"/>
            <a:ext cx="3972600" cy="897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600"/>
              <a:buNone/>
              <a:defRPr b="1"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2" name="Google Shape;82;p16"/>
          <p:cNvPicPr preferRelativeResize="0"/>
          <p:nvPr/>
        </p:nvPicPr>
        <p:blipFill rotWithShape="1">
          <a:blip r:embed="rId2">
            <a:alphaModFix/>
          </a:blip>
          <a:srcRect b="23673" l="33250" r="41134" t="35811"/>
          <a:stretch/>
        </p:blipFill>
        <p:spPr>
          <a:xfrm>
            <a:off x="4438700" y="540625"/>
            <a:ext cx="3972598" cy="4123200"/>
          </a:xfrm>
          <a:prstGeom prst="rect">
            <a:avLst/>
          </a:prstGeom>
          <a:noFill/>
          <a:ln>
            <a:noFill/>
          </a:ln>
        </p:spPr>
      </p:pic>
      <p:sp>
        <p:nvSpPr>
          <p:cNvPr id="83" name="Google Shape;83;p16"/>
          <p:cNvSpPr/>
          <p:nvPr/>
        </p:nvSpPr>
        <p:spPr>
          <a:xfrm>
            <a:off x="200850" y="210900"/>
            <a:ext cx="8742300" cy="4721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4" name="Google Shape;84;p16"/>
          <p:cNvPicPr preferRelativeResize="0"/>
          <p:nvPr/>
        </p:nvPicPr>
        <p:blipFill>
          <a:blip r:embed="rId3">
            <a:alphaModFix/>
          </a:blip>
          <a:stretch>
            <a:fillRect/>
          </a:stretch>
        </p:blipFill>
        <p:spPr>
          <a:xfrm>
            <a:off x="508000" y="593775"/>
            <a:ext cx="1675776" cy="315850"/>
          </a:xfrm>
          <a:prstGeom prst="rect">
            <a:avLst/>
          </a:prstGeom>
          <a:noFill/>
          <a:ln>
            <a:noFill/>
          </a:ln>
        </p:spPr>
      </p:pic>
    </p:spTree>
  </p:cSld>
  <p:clrMapOvr>
    <a:masterClrMapping/>
  </p:clrMapOvr>
  <p:extLst>
    <p:ext uri="{DCECCB84-F9BA-43D5-87BE-67443E8EF086}">
      <p15:sldGuideLst>
        <p15:guide id="1" pos="319">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Drum">
  <p:cSld name="SECTION_HEADER_1_1_1_1_1_1_1">
    <p:spTree>
      <p:nvGrpSpPr>
        <p:cNvPr id="85" name="Shape 85"/>
        <p:cNvGrpSpPr/>
        <p:nvPr/>
      </p:nvGrpSpPr>
      <p:grpSpPr>
        <a:xfrm>
          <a:off x="0" y="0"/>
          <a:ext cx="0" cy="0"/>
          <a:chOff x="0" y="0"/>
          <a:chExt cx="0" cy="0"/>
        </a:xfrm>
      </p:grpSpPr>
      <p:sp>
        <p:nvSpPr>
          <p:cNvPr id="86" name="Google Shape;86;p17"/>
          <p:cNvSpPr/>
          <p:nvPr/>
        </p:nvSpPr>
        <p:spPr>
          <a:xfrm>
            <a:off x="0" y="0"/>
            <a:ext cx="6417600" cy="5143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p:nvPr/>
        </p:nvSpPr>
        <p:spPr>
          <a:xfrm>
            <a:off x="6417675" y="0"/>
            <a:ext cx="27264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txBox="1"/>
          <p:nvPr>
            <p:ph type="title"/>
          </p:nvPr>
        </p:nvSpPr>
        <p:spPr>
          <a:xfrm>
            <a:off x="398875" y="2122060"/>
            <a:ext cx="3801600" cy="1081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17"/>
          <p:cNvSpPr txBox="1"/>
          <p:nvPr>
            <p:ph idx="1" type="subTitle"/>
          </p:nvPr>
        </p:nvSpPr>
        <p:spPr>
          <a:xfrm>
            <a:off x="406548" y="3398325"/>
            <a:ext cx="3972600" cy="897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600"/>
              <a:buNone/>
              <a:defRPr b="1"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0" name="Google Shape;90;p17"/>
          <p:cNvPicPr preferRelativeResize="0"/>
          <p:nvPr/>
        </p:nvPicPr>
        <p:blipFill>
          <a:blip r:embed="rId2">
            <a:alphaModFix/>
          </a:blip>
          <a:stretch>
            <a:fillRect/>
          </a:stretch>
        </p:blipFill>
        <p:spPr>
          <a:xfrm>
            <a:off x="4438700" y="540625"/>
            <a:ext cx="3972600" cy="4123943"/>
          </a:xfrm>
          <a:prstGeom prst="rect">
            <a:avLst/>
          </a:prstGeom>
          <a:noFill/>
          <a:ln>
            <a:noFill/>
          </a:ln>
        </p:spPr>
      </p:pic>
      <p:sp>
        <p:nvSpPr>
          <p:cNvPr id="91" name="Google Shape;91;p17"/>
          <p:cNvSpPr/>
          <p:nvPr/>
        </p:nvSpPr>
        <p:spPr>
          <a:xfrm>
            <a:off x="200850" y="210900"/>
            <a:ext cx="8742300" cy="4721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2" name="Google Shape;92;p17"/>
          <p:cNvPicPr preferRelativeResize="0"/>
          <p:nvPr/>
        </p:nvPicPr>
        <p:blipFill>
          <a:blip r:embed="rId3">
            <a:alphaModFix/>
          </a:blip>
          <a:stretch>
            <a:fillRect/>
          </a:stretch>
        </p:blipFill>
        <p:spPr>
          <a:xfrm>
            <a:off x="508000" y="593775"/>
            <a:ext cx="1675776" cy="315850"/>
          </a:xfrm>
          <a:prstGeom prst="rect">
            <a:avLst/>
          </a:prstGeom>
          <a:noFill/>
          <a:ln>
            <a:noFill/>
          </a:ln>
        </p:spPr>
      </p:pic>
    </p:spTree>
  </p:cSld>
  <p:clrMapOvr>
    <a:masterClrMapping/>
  </p:clrMapOvr>
  <p:extLst>
    <p:ext uri="{DCECCB84-F9BA-43D5-87BE-67443E8EF086}">
      <p15:sldGuideLst>
        <p15:guide id="1" pos="319">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tudents">
  <p:cSld name="SECTION_HEADER_1_1_1_1_1_1_1_1">
    <p:spTree>
      <p:nvGrpSpPr>
        <p:cNvPr id="93" name="Shape 93"/>
        <p:cNvGrpSpPr/>
        <p:nvPr/>
      </p:nvGrpSpPr>
      <p:grpSpPr>
        <a:xfrm>
          <a:off x="0" y="0"/>
          <a:ext cx="0" cy="0"/>
          <a:chOff x="0" y="0"/>
          <a:chExt cx="0" cy="0"/>
        </a:xfrm>
      </p:grpSpPr>
      <p:sp>
        <p:nvSpPr>
          <p:cNvPr id="94" name="Google Shape;94;p18"/>
          <p:cNvSpPr/>
          <p:nvPr/>
        </p:nvSpPr>
        <p:spPr>
          <a:xfrm>
            <a:off x="0" y="0"/>
            <a:ext cx="6417600" cy="5143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p:nvPr/>
        </p:nvSpPr>
        <p:spPr>
          <a:xfrm>
            <a:off x="6417675" y="0"/>
            <a:ext cx="27264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txBox="1"/>
          <p:nvPr>
            <p:ph type="title"/>
          </p:nvPr>
        </p:nvSpPr>
        <p:spPr>
          <a:xfrm>
            <a:off x="398875" y="2122060"/>
            <a:ext cx="3801600" cy="1081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7" name="Google Shape;97;p18"/>
          <p:cNvSpPr txBox="1"/>
          <p:nvPr>
            <p:ph idx="1" type="subTitle"/>
          </p:nvPr>
        </p:nvSpPr>
        <p:spPr>
          <a:xfrm>
            <a:off x="406548" y="3398325"/>
            <a:ext cx="3972600" cy="897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600"/>
              <a:buNone/>
              <a:defRPr b="1"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8" name="Google Shape;98;p18"/>
          <p:cNvPicPr preferRelativeResize="0"/>
          <p:nvPr/>
        </p:nvPicPr>
        <p:blipFill rotWithShape="1">
          <a:blip r:embed="rId2">
            <a:alphaModFix/>
          </a:blip>
          <a:srcRect b="0" l="14817" r="21202" t="1623"/>
          <a:stretch/>
        </p:blipFill>
        <p:spPr>
          <a:xfrm>
            <a:off x="4438700" y="540625"/>
            <a:ext cx="3972675" cy="4123201"/>
          </a:xfrm>
          <a:prstGeom prst="rect">
            <a:avLst/>
          </a:prstGeom>
          <a:noFill/>
          <a:ln>
            <a:noFill/>
          </a:ln>
        </p:spPr>
      </p:pic>
      <p:sp>
        <p:nvSpPr>
          <p:cNvPr id="99" name="Google Shape;99;p18"/>
          <p:cNvSpPr/>
          <p:nvPr/>
        </p:nvSpPr>
        <p:spPr>
          <a:xfrm>
            <a:off x="200850" y="210900"/>
            <a:ext cx="8742300" cy="4721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0" name="Google Shape;100;p18"/>
          <p:cNvPicPr preferRelativeResize="0"/>
          <p:nvPr/>
        </p:nvPicPr>
        <p:blipFill>
          <a:blip r:embed="rId3">
            <a:alphaModFix/>
          </a:blip>
          <a:stretch>
            <a:fillRect/>
          </a:stretch>
        </p:blipFill>
        <p:spPr>
          <a:xfrm>
            <a:off x="508000" y="593775"/>
            <a:ext cx="1675776" cy="315850"/>
          </a:xfrm>
          <a:prstGeom prst="rect">
            <a:avLst/>
          </a:prstGeom>
          <a:noFill/>
          <a:ln>
            <a:noFill/>
          </a:ln>
        </p:spPr>
      </p:pic>
    </p:spTree>
  </p:cSld>
  <p:clrMapOvr>
    <a:masterClrMapping/>
  </p:clrMapOvr>
  <p:extLst>
    <p:ext uri="{DCECCB84-F9BA-43D5-87BE-67443E8EF086}">
      <p15:sldGuideLst>
        <p15:guide id="1" pos="319">
          <p15:clr>
            <a:srgbClr val="E46962"/>
          </p15:clr>
        </p15:guide>
        <p15:guide id="2" orient="horz" pos="341">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3" name="Google Shape;103;p19"/>
          <p:cNvSpPr txBox="1"/>
          <p:nvPr>
            <p:ph idx="1" type="body"/>
          </p:nvPr>
        </p:nvSpPr>
        <p:spPr>
          <a:xfrm>
            <a:off x="215919"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grpSp>
        <p:nvGrpSpPr>
          <p:cNvPr id="104" name="Google Shape;104;p19"/>
          <p:cNvGrpSpPr/>
          <p:nvPr/>
        </p:nvGrpSpPr>
        <p:grpSpPr>
          <a:xfrm>
            <a:off x="-10600" y="-10600"/>
            <a:ext cx="98400" cy="5154050"/>
            <a:chOff x="-10600" y="-10600"/>
            <a:chExt cx="98400" cy="5154050"/>
          </a:xfrm>
        </p:grpSpPr>
        <p:sp>
          <p:nvSpPr>
            <p:cNvPr id="105" name="Google Shape;105;p19"/>
            <p:cNvSpPr/>
            <p:nvPr/>
          </p:nvSpPr>
          <p:spPr>
            <a:xfrm>
              <a:off x="-10600" y="-10600"/>
              <a:ext cx="98400" cy="2577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p:nvPr/>
          </p:nvSpPr>
          <p:spPr>
            <a:xfrm>
              <a:off x="-10600" y="2566450"/>
              <a:ext cx="98400" cy="2577000"/>
            </a:xfrm>
            <a:prstGeom prst="rect">
              <a:avLst/>
            </a:prstGeom>
            <a:solidFill>
              <a:srgbClr val="0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59">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hoto">
  <p:cSld name="TITLE_AND_BODY_2">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9" name="Google Shape;109;p20"/>
          <p:cNvSpPr txBox="1"/>
          <p:nvPr>
            <p:ph idx="1" type="body"/>
          </p:nvPr>
        </p:nvSpPr>
        <p:spPr>
          <a:xfrm>
            <a:off x="219456" y="1152475"/>
            <a:ext cx="42603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110" name="Google Shape;110;p20"/>
          <p:cNvSpPr/>
          <p:nvPr>
            <p:ph idx="2" type="pic"/>
          </p:nvPr>
        </p:nvSpPr>
        <p:spPr>
          <a:xfrm>
            <a:off x="5577475" y="1144500"/>
            <a:ext cx="2567100" cy="2854500"/>
          </a:xfrm>
          <a:prstGeom prst="rect">
            <a:avLst/>
          </a:prstGeom>
          <a:noFill/>
          <a:ln>
            <a:noFill/>
          </a:ln>
        </p:spPr>
      </p:sp>
      <p:grpSp>
        <p:nvGrpSpPr>
          <p:cNvPr id="111" name="Google Shape;111;p20"/>
          <p:cNvGrpSpPr/>
          <p:nvPr/>
        </p:nvGrpSpPr>
        <p:grpSpPr>
          <a:xfrm>
            <a:off x="-10600" y="-10600"/>
            <a:ext cx="98400" cy="5154050"/>
            <a:chOff x="-10600" y="-10600"/>
            <a:chExt cx="98400" cy="5154050"/>
          </a:xfrm>
        </p:grpSpPr>
        <p:sp>
          <p:nvSpPr>
            <p:cNvPr id="112" name="Google Shape;112;p20"/>
            <p:cNvSpPr/>
            <p:nvPr/>
          </p:nvSpPr>
          <p:spPr>
            <a:xfrm>
              <a:off x="-10600" y="-10600"/>
              <a:ext cx="98400" cy="2577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0"/>
            <p:cNvSpPr/>
            <p:nvPr/>
          </p:nvSpPr>
          <p:spPr>
            <a:xfrm>
              <a:off x="-10600" y="2566450"/>
              <a:ext cx="98400" cy="2577000"/>
            </a:xfrm>
            <a:prstGeom prst="rect">
              <a:avLst/>
            </a:prstGeom>
            <a:solidFill>
              <a:srgbClr val="0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Berkeley Blue">
  <p:cSld name="SECTION_HEADER_2">
    <p:bg>
      <p:bgPr>
        <a:solidFill>
          <a:schemeClr val="dk2"/>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a:blip r:embed="rId2">
            <a:alphaModFix amt="20000"/>
          </a:blip>
          <a:stretch>
            <a:fillRect/>
          </a:stretch>
        </p:blipFill>
        <p:spPr>
          <a:xfrm>
            <a:off x="4316575" y="733275"/>
            <a:ext cx="4827448" cy="4410223"/>
          </a:xfrm>
          <a:prstGeom prst="rect">
            <a:avLst/>
          </a:prstGeom>
          <a:noFill/>
          <a:ln>
            <a:noFill/>
          </a:ln>
        </p:spPr>
      </p:pic>
      <p:sp>
        <p:nvSpPr>
          <p:cNvPr id="16" name="Google Shape;16;p3"/>
          <p:cNvSpPr txBox="1"/>
          <p:nvPr>
            <p:ph type="ctrTitle"/>
          </p:nvPr>
        </p:nvSpPr>
        <p:spPr>
          <a:xfrm>
            <a:off x="389775" y="2000250"/>
            <a:ext cx="8520600" cy="114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400"/>
              <a:buNone/>
              <a:defRPr sz="44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hotos">
  <p:cSld name="TITLE_AND_BODY_2_2">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6" name="Google Shape;116;p21"/>
          <p:cNvSpPr txBox="1"/>
          <p:nvPr>
            <p:ph idx="1" type="body"/>
          </p:nvPr>
        </p:nvSpPr>
        <p:spPr>
          <a:xfrm>
            <a:off x="219456" y="1152475"/>
            <a:ext cx="42603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117" name="Google Shape;117;p21"/>
          <p:cNvSpPr/>
          <p:nvPr>
            <p:ph idx="2" type="pic"/>
          </p:nvPr>
        </p:nvSpPr>
        <p:spPr>
          <a:xfrm>
            <a:off x="4788300" y="562588"/>
            <a:ext cx="1963500" cy="1963500"/>
          </a:xfrm>
          <a:prstGeom prst="rect">
            <a:avLst/>
          </a:prstGeom>
          <a:noFill/>
          <a:ln>
            <a:noFill/>
          </a:ln>
        </p:spPr>
      </p:sp>
      <p:sp>
        <p:nvSpPr>
          <p:cNvPr id="118" name="Google Shape;118;p21"/>
          <p:cNvSpPr/>
          <p:nvPr>
            <p:ph idx="3" type="pic"/>
          </p:nvPr>
        </p:nvSpPr>
        <p:spPr>
          <a:xfrm>
            <a:off x="6868800" y="562588"/>
            <a:ext cx="1963500" cy="1963500"/>
          </a:xfrm>
          <a:prstGeom prst="rect">
            <a:avLst/>
          </a:prstGeom>
          <a:noFill/>
          <a:ln>
            <a:noFill/>
          </a:ln>
        </p:spPr>
      </p:sp>
      <p:sp>
        <p:nvSpPr>
          <p:cNvPr id="119" name="Google Shape;119;p21"/>
          <p:cNvSpPr/>
          <p:nvPr>
            <p:ph idx="4" type="pic"/>
          </p:nvPr>
        </p:nvSpPr>
        <p:spPr>
          <a:xfrm>
            <a:off x="4788300" y="2617413"/>
            <a:ext cx="1963500" cy="1963500"/>
          </a:xfrm>
          <a:prstGeom prst="rect">
            <a:avLst/>
          </a:prstGeom>
          <a:noFill/>
          <a:ln>
            <a:noFill/>
          </a:ln>
        </p:spPr>
      </p:sp>
      <p:sp>
        <p:nvSpPr>
          <p:cNvPr id="120" name="Google Shape;120;p21"/>
          <p:cNvSpPr/>
          <p:nvPr>
            <p:ph idx="5" type="pic"/>
          </p:nvPr>
        </p:nvSpPr>
        <p:spPr>
          <a:xfrm>
            <a:off x="6868800" y="2617413"/>
            <a:ext cx="1963500" cy="1963500"/>
          </a:xfrm>
          <a:prstGeom prst="rect">
            <a:avLst/>
          </a:prstGeom>
          <a:noFill/>
          <a:ln>
            <a:noFill/>
          </a:ln>
        </p:spPr>
      </p:sp>
      <p:grpSp>
        <p:nvGrpSpPr>
          <p:cNvPr id="121" name="Google Shape;121;p21"/>
          <p:cNvGrpSpPr/>
          <p:nvPr/>
        </p:nvGrpSpPr>
        <p:grpSpPr>
          <a:xfrm>
            <a:off x="-10600" y="-10600"/>
            <a:ext cx="98400" cy="5154050"/>
            <a:chOff x="-10600" y="-10600"/>
            <a:chExt cx="98400" cy="5154050"/>
          </a:xfrm>
        </p:grpSpPr>
        <p:sp>
          <p:nvSpPr>
            <p:cNvPr id="122" name="Google Shape;122;p21"/>
            <p:cNvSpPr/>
            <p:nvPr/>
          </p:nvSpPr>
          <p:spPr>
            <a:xfrm>
              <a:off x="-10600" y="-10600"/>
              <a:ext cx="98400" cy="2577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p:nvPr/>
          </p:nvSpPr>
          <p:spPr>
            <a:xfrm>
              <a:off x="-10600" y="2566450"/>
              <a:ext cx="98400" cy="2577000"/>
            </a:xfrm>
            <a:prstGeom prst="rect">
              <a:avLst/>
            </a:prstGeom>
            <a:solidFill>
              <a:srgbClr val="0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880">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hotos">
  <p:cSld name="TITLE_AND_BODY_2_1">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6" name="Google Shape;126;p22"/>
          <p:cNvSpPr/>
          <p:nvPr>
            <p:ph idx="2" type="pic"/>
          </p:nvPr>
        </p:nvSpPr>
        <p:spPr>
          <a:xfrm>
            <a:off x="432152" y="1285775"/>
            <a:ext cx="4041600" cy="2348700"/>
          </a:xfrm>
          <a:prstGeom prst="rect">
            <a:avLst/>
          </a:prstGeom>
          <a:noFill/>
          <a:ln>
            <a:noFill/>
          </a:ln>
        </p:spPr>
      </p:sp>
      <p:sp>
        <p:nvSpPr>
          <p:cNvPr id="127" name="Google Shape;127;p22"/>
          <p:cNvSpPr/>
          <p:nvPr>
            <p:ph idx="3" type="pic"/>
          </p:nvPr>
        </p:nvSpPr>
        <p:spPr>
          <a:xfrm>
            <a:off x="4670248" y="1285775"/>
            <a:ext cx="4041600" cy="2348700"/>
          </a:xfrm>
          <a:prstGeom prst="rect">
            <a:avLst/>
          </a:prstGeom>
          <a:noFill/>
          <a:ln>
            <a:noFill/>
          </a:ln>
        </p:spPr>
      </p:sp>
      <p:grpSp>
        <p:nvGrpSpPr>
          <p:cNvPr id="128" name="Google Shape;128;p22"/>
          <p:cNvGrpSpPr/>
          <p:nvPr/>
        </p:nvGrpSpPr>
        <p:grpSpPr>
          <a:xfrm>
            <a:off x="-10600" y="-10600"/>
            <a:ext cx="98400" cy="5154050"/>
            <a:chOff x="-10600" y="-10600"/>
            <a:chExt cx="98400" cy="5154050"/>
          </a:xfrm>
        </p:grpSpPr>
        <p:sp>
          <p:nvSpPr>
            <p:cNvPr id="129" name="Google Shape;129;p22"/>
            <p:cNvSpPr/>
            <p:nvPr/>
          </p:nvSpPr>
          <p:spPr>
            <a:xfrm>
              <a:off x="-10600" y="-10600"/>
              <a:ext cx="98400" cy="2577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10600" y="2566450"/>
              <a:ext cx="98400" cy="2577000"/>
            </a:xfrm>
            <a:prstGeom prst="rect">
              <a:avLst/>
            </a:prstGeom>
            <a:solidFill>
              <a:srgbClr val="0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880">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hotos">
  <p:cSld name="TITLE_AND_BODY_2_1_1">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3" name="Google Shape;133;p23"/>
          <p:cNvSpPr/>
          <p:nvPr>
            <p:ph idx="2" type="pic"/>
          </p:nvPr>
        </p:nvSpPr>
        <p:spPr>
          <a:xfrm>
            <a:off x="432150" y="1285775"/>
            <a:ext cx="2682600" cy="1912200"/>
          </a:xfrm>
          <a:prstGeom prst="rect">
            <a:avLst/>
          </a:prstGeom>
          <a:noFill/>
          <a:ln>
            <a:noFill/>
          </a:ln>
        </p:spPr>
      </p:sp>
      <p:sp>
        <p:nvSpPr>
          <p:cNvPr id="134" name="Google Shape;134;p23"/>
          <p:cNvSpPr/>
          <p:nvPr>
            <p:ph idx="3" type="pic"/>
          </p:nvPr>
        </p:nvSpPr>
        <p:spPr>
          <a:xfrm>
            <a:off x="3230635" y="1285775"/>
            <a:ext cx="2682600" cy="1912200"/>
          </a:xfrm>
          <a:prstGeom prst="rect">
            <a:avLst/>
          </a:prstGeom>
          <a:noFill/>
          <a:ln>
            <a:noFill/>
          </a:ln>
        </p:spPr>
      </p:sp>
      <p:sp>
        <p:nvSpPr>
          <p:cNvPr id="135" name="Google Shape;135;p23"/>
          <p:cNvSpPr/>
          <p:nvPr>
            <p:ph idx="4" type="pic"/>
          </p:nvPr>
        </p:nvSpPr>
        <p:spPr>
          <a:xfrm>
            <a:off x="6029120" y="1285775"/>
            <a:ext cx="2682600" cy="1912200"/>
          </a:xfrm>
          <a:prstGeom prst="rect">
            <a:avLst/>
          </a:prstGeom>
          <a:noFill/>
          <a:ln>
            <a:noFill/>
          </a:ln>
        </p:spPr>
      </p:sp>
      <p:grpSp>
        <p:nvGrpSpPr>
          <p:cNvPr id="136" name="Google Shape;136;p23"/>
          <p:cNvGrpSpPr/>
          <p:nvPr/>
        </p:nvGrpSpPr>
        <p:grpSpPr>
          <a:xfrm>
            <a:off x="-10600" y="-10600"/>
            <a:ext cx="98400" cy="5154050"/>
            <a:chOff x="-10600" y="-10600"/>
            <a:chExt cx="98400" cy="5154050"/>
          </a:xfrm>
        </p:grpSpPr>
        <p:sp>
          <p:nvSpPr>
            <p:cNvPr id="137" name="Google Shape;137;p23"/>
            <p:cNvSpPr/>
            <p:nvPr/>
          </p:nvSpPr>
          <p:spPr>
            <a:xfrm>
              <a:off x="-10600" y="-10600"/>
              <a:ext cx="98400" cy="2577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p:nvPr/>
          </p:nvSpPr>
          <p:spPr>
            <a:xfrm>
              <a:off x="-10600" y="2566450"/>
              <a:ext cx="98400" cy="2577000"/>
            </a:xfrm>
            <a:prstGeom prst="rect">
              <a:avLst/>
            </a:prstGeom>
            <a:solidFill>
              <a:srgbClr val="0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880">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Half Photo">
  <p:cSld name="TITLE_AND_BODY_1">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4177200" cy="5727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1" name="Google Shape;141;p24"/>
          <p:cNvSpPr txBox="1"/>
          <p:nvPr>
            <p:ph idx="1" type="body"/>
          </p:nvPr>
        </p:nvSpPr>
        <p:spPr>
          <a:xfrm>
            <a:off x="219456" y="1152475"/>
            <a:ext cx="40380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142" name="Google Shape;142;p24"/>
          <p:cNvSpPr/>
          <p:nvPr>
            <p:ph idx="2" type="pic"/>
          </p:nvPr>
        </p:nvSpPr>
        <p:spPr>
          <a:xfrm>
            <a:off x="4572000" y="0"/>
            <a:ext cx="4572000" cy="5143500"/>
          </a:xfrm>
          <a:prstGeom prst="rect">
            <a:avLst/>
          </a:prstGeom>
          <a:noFill/>
          <a:ln>
            <a:noFill/>
          </a:ln>
        </p:spPr>
      </p:sp>
      <p:grpSp>
        <p:nvGrpSpPr>
          <p:cNvPr id="143" name="Google Shape;143;p24"/>
          <p:cNvGrpSpPr/>
          <p:nvPr/>
        </p:nvGrpSpPr>
        <p:grpSpPr>
          <a:xfrm>
            <a:off x="-10600" y="-10600"/>
            <a:ext cx="98400" cy="5154050"/>
            <a:chOff x="-10600" y="-10600"/>
            <a:chExt cx="98400" cy="5154050"/>
          </a:xfrm>
        </p:grpSpPr>
        <p:sp>
          <p:nvSpPr>
            <p:cNvPr id="144" name="Google Shape;144;p24"/>
            <p:cNvSpPr/>
            <p:nvPr/>
          </p:nvSpPr>
          <p:spPr>
            <a:xfrm>
              <a:off x="-10600" y="-10600"/>
              <a:ext cx="98400" cy="2577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p:nvPr/>
          </p:nvSpPr>
          <p:spPr>
            <a:xfrm>
              <a:off x="-10600" y="2566450"/>
              <a:ext cx="98400" cy="2577000"/>
            </a:xfrm>
            <a:prstGeom prst="rect">
              <a:avLst/>
            </a:prstGeom>
            <a:solidFill>
              <a:srgbClr val="0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63">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8" name="Google Shape;148;p25"/>
          <p:cNvSpPr txBox="1"/>
          <p:nvPr>
            <p:ph idx="1" type="body"/>
          </p:nvPr>
        </p:nvSpPr>
        <p:spPr>
          <a:xfrm>
            <a:off x="188177"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1"/>
              </a:buClr>
              <a:buSzPts val="1400"/>
              <a:buChar char="●"/>
              <a:defRPr sz="1400">
                <a:solidFill>
                  <a:schemeClr val="dk1"/>
                </a:solidFill>
              </a:defRPr>
            </a:lvl1pPr>
            <a:lvl2pPr indent="-304800" lvl="1" marL="914400">
              <a:spcBef>
                <a:spcPts val="0"/>
              </a:spcBef>
              <a:spcAft>
                <a:spcPts val="0"/>
              </a:spcAft>
              <a:buClr>
                <a:schemeClr val="dk1"/>
              </a:buClr>
              <a:buSzPts val="1200"/>
              <a:buChar char="○"/>
              <a:defRPr sz="1200">
                <a:solidFill>
                  <a:schemeClr val="dk1"/>
                </a:solidFill>
              </a:defRPr>
            </a:lvl2pPr>
            <a:lvl3pPr indent="-304800" lvl="2" marL="1371600">
              <a:spcBef>
                <a:spcPts val="0"/>
              </a:spcBef>
              <a:spcAft>
                <a:spcPts val="0"/>
              </a:spcAft>
              <a:buClr>
                <a:schemeClr val="dk1"/>
              </a:buClr>
              <a:buSzPts val="1200"/>
              <a:buChar char="■"/>
              <a:defRPr sz="1200">
                <a:solidFill>
                  <a:schemeClr val="dk1"/>
                </a:solidFill>
              </a:defRPr>
            </a:lvl3pPr>
            <a:lvl4pPr indent="-304800" lvl="3" marL="1828800">
              <a:spcBef>
                <a:spcPts val="0"/>
              </a:spcBef>
              <a:spcAft>
                <a:spcPts val="0"/>
              </a:spcAft>
              <a:buClr>
                <a:schemeClr val="dk1"/>
              </a:buClr>
              <a:buSzPts val="1200"/>
              <a:buChar char="●"/>
              <a:defRPr sz="1200">
                <a:solidFill>
                  <a:schemeClr val="dk1"/>
                </a:solidFill>
              </a:defRPr>
            </a:lvl4pPr>
            <a:lvl5pPr indent="-304800" lvl="4" marL="2286000">
              <a:spcBef>
                <a:spcPts val="0"/>
              </a:spcBef>
              <a:spcAft>
                <a:spcPts val="0"/>
              </a:spcAft>
              <a:buClr>
                <a:schemeClr val="dk1"/>
              </a:buClr>
              <a:buSzPts val="1200"/>
              <a:buChar char="○"/>
              <a:defRPr sz="1200">
                <a:solidFill>
                  <a:schemeClr val="dk1"/>
                </a:solidFill>
              </a:defRPr>
            </a:lvl5pPr>
            <a:lvl6pPr indent="-304800" lvl="5" marL="2743200">
              <a:spcBef>
                <a:spcPts val="0"/>
              </a:spcBef>
              <a:spcAft>
                <a:spcPts val="0"/>
              </a:spcAft>
              <a:buClr>
                <a:schemeClr val="dk1"/>
              </a:buClr>
              <a:buSzPts val="1200"/>
              <a:buChar char="■"/>
              <a:defRPr sz="1200">
                <a:solidFill>
                  <a:schemeClr val="dk1"/>
                </a:solidFill>
              </a:defRPr>
            </a:lvl6pPr>
            <a:lvl7pPr indent="-304800" lvl="6" marL="3200400">
              <a:spcBef>
                <a:spcPts val="0"/>
              </a:spcBef>
              <a:spcAft>
                <a:spcPts val="0"/>
              </a:spcAft>
              <a:buClr>
                <a:schemeClr val="dk1"/>
              </a:buClr>
              <a:buSzPts val="1200"/>
              <a:buChar char="●"/>
              <a:defRPr sz="1200">
                <a:solidFill>
                  <a:schemeClr val="dk1"/>
                </a:solidFill>
              </a:defRPr>
            </a:lvl7pPr>
            <a:lvl8pPr indent="-304800" lvl="7" marL="3657600">
              <a:spcBef>
                <a:spcPts val="0"/>
              </a:spcBef>
              <a:spcAft>
                <a:spcPts val="0"/>
              </a:spcAft>
              <a:buClr>
                <a:schemeClr val="dk1"/>
              </a:buClr>
              <a:buSzPts val="1200"/>
              <a:buChar char="○"/>
              <a:defRPr sz="1200">
                <a:solidFill>
                  <a:schemeClr val="dk1"/>
                </a:solidFill>
              </a:defRPr>
            </a:lvl8pPr>
            <a:lvl9pPr indent="-304800" lvl="8" marL="4114800">
              <a:spcBef>
                <a:spcPts val="0"/>
              </a:spcBef>
              <a:spcAft>
                <a:spcPts val="0"/>
              </a:spcAft>
              <a:buClr>
                <a:schemeClr val="dk1"/>
              </a:buClr>
              <a:buSzPts val="1200"/>
              <a:buChar char="■"/>
              <a:defRPr sz="1200">
                <a:solidFill>
                  <a:schemeClr val="dk1"/>
                </a:solidFill>
              </a:defRPr>
            </a:lvl9pPr>
          </a:lstStyle>
          <a:p/>
        </p:txBody>
      </p:sp>
      <p:sp>
        <p:nvSpPr>
          <p:cNvPr id="149" name="Google Shape;149;p2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1"/>
              </a:buClr>
              <a:buSzPts val="1400"/>
              <a:buChar char="●"/>
              <a:defRPr sz="1400">
                <a:solidFill>
                  <a:schemeClr val="dk1"/>
                </a:solidFill>
              </a:defRPr>
            </a:lvl1pPr>
            <a:lvl2pPr indent="-304800" lvl="1" marL="914400">
              <a:spcBef>
                <a:spcPts val="0"/>
              </a:spcBef>
              <a:spcAft>
                <a:spcPts val="0"/>
              </a:spcAft>
              <a:buClr>
                <a:schemeClr val="dk1"/>
              </a:buClr>
              <a:buSzPts val="1200"/>
              <a:buChar char="○"/>
              <a:defRPr sz="1200">
                <a:solidFill>
                  <a:schemeClr val="dk1"/>
                </a:solidFill>
              </a:defRPr>
            </a:lvl2pPr>
            <a:lvl3pPr indent="-304800" lvl="2" marL="1371600">
              <a:spcBef>
                <a:spcPts val="0"/>
              </a:spcBef>
              <a:spcAft>
                <a:spcPts val="0"/>
              </a:spcAft>
              <a:buClr>
                <a:schemeClr val="dk1"/>
              </a:buClr>
              <a:buSzPts val="1200"/>
              <a:buChar char="■"/>
              <a:defRPr sz="1200">
                <a:solidFill>
                  <a:schemeClr val="dk1"/>
                </a:solidFill>
              </a:defRPr>
            </a:lvl3pPr>
            <a:lvl4pPr indent="-304800" lvl="3" marL="1828800">
              <a:spcBef>
                <a:spcPts val="0"/>
              </a:spcBef>
              <a:spcAft>
                <a:spcPts val="0"/>
              </a:spcAft>
              <a:buClr>
                <a:schemeClr val="dk1"/>
              </a:buClr>
              <a:buSzPts val="1200"/>
              <a:buChar char="●"/>
              <a:defRPr sz="1200">
                <a:solidFill>
                  <a:schemeClr val="dk1"/>
                </a:solidFill>
              </a:defRPr>
            </a:lvl4pPr>
            <a:lvl5pPr indent="-304800" lvl="4" marL="2286000">
              <a:spcBef>
                <a:spcPts val="0"/>
              </a:spcBef>
              <a:spcAft>
                <a:spcPts val="0"/>
              </a:spcAft>
              <a:buClr>
                <a:schemeClr val="dk1"/>
              </a:buClr>
              <a:buSzPts val="1200"/>
              <a:buChar char="○"/>
              <a:defRPr sz="1200">
                <a:solidFill>
                  <a:schemeClr val="dk1"/>
                </a:solidFill>
              </a:defRPr>
            </a:lvl5pPr>
            <a:lvl6pPr indent="-304800" lvl="5" marL="2743200">
              <a:spcBef>
                <a:spcPts val="0"/>
              </a:spcBef>
              <a:spcAft>
                <a:spcPts val="0"/>
              </a:spcAft>
              <a:buClr>
                <a:schemeClr val="dk1"/>
              </a:buClr>
              <a:buSzPts val="1200"/>
              <a:buChar char="■"/>
              <a:defRPr sz="1200">
                <a:solidFill>
                  <a:schemeClr val="dk1"/>
                </a:solidFill>
              </a:defRPr>
            </a:lvl6pPr>
            <a:lvl7pPr indent="-304800" lvl="6" marL="3200400">
              <a:spcBef>
                <a:spcPts val="0"/>
              </a:spcBef>
              <a:spcAft>
                <a:spcPts val="0"/>
              </a:spcAft>
              <a:buClr>
                <a:schemeClr val="dk1"/>
              </a:buClr>
              <a:buSzPts val="1200"/>
              <a:buChar char="●"/>
              <a:defRPr sz="1200">
                <a:solidFill>
                  <a:schemeClr val="dk1"/>
                </a:solidFill>
              </a:defRPr>
            </a:lvl7pPr>
            <a:lvl8pPr indent="-304800" lvl="7" marL="3657600">
              <a:spcBef>
                <a:spcPts val="0"/>
              </a:spcBef>
              <a:spcAft>
                <a:spcPts val="0"/>
              </a:spcAft>
              <a:buClr>
                <a:schemeClr val="dk1"/>
              </a:buClr>
              <a:buSzPts val="1200"/>
              <a:buChar char="○"/>
              <a:defRPr sz="1200">
                <a:solidFill>
                  <a:schemeClr val="dk1"/>
                </a:solidFill>
              </a:defRPr>
            </a:lvl8pPr>
            <a:lvl9pPr indent="-304800" lvl="8" marL="4114800">
              <a:spcBef>
                <a:spcPts val="0"/>
              </a:spcBef>
              <a:spcAft>
                <a:spcPts val="0"/>
              </a:spcAft>
              <a:buClr>
                <a:schemeClr val="dk1"/>
              </a:buClr>
              <a:buSzPts val="1200"/>
              <a:buChar char="■"/>
              <a:defRPr sz="1200">
                <a:solidFill>
                  <a:schemeClr val="dk1"/>
                </a:solidFill>
              </a:defRPr>
            </a:lvl9pPr>
          </a:lstStyle>
          <a:p/>
        </p:txBody>
      </p:sp>
      <p:grpSp>
        <p:nvGrpSpPr>
          <p:cNvPr id="150" name="Google Shape;150;p25"/>
          <p:cNvGrpSpPr/>
          <p:nvPr/>
        </p:nvGrpSpPr>
        <p:grpSpPr>
          <a:xfrm>
            <a:off x="-10600" y="-10600"/>
            <a:ext cx="98400" cy="5154050"/>
            <a:chOff x="-10600" y="-10600"/>
            <a:chExt cx="98400" cy="5154050"/>
          </a:xfrm>
        </p:grpSpPr>
        <p:sp>
          <p:nvSpPr>
            <p:cNvPr id="151" name="Google Shape;151;p25"/>
            <p:cNvSpPr/>
            <p:nvPr/>
          </p:nvSpPr>
          <p:spPr>
            <a:xfrm>
              <a:off x="-10600" y="-10600"/>
              <a:ext cx="98400" cy="2577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p:nvPr/>
          </p:nvSpPr>
          <p:spPr>
            <a:xfrm>
              <a:off x="-10600" y="2566450"/>
              <a:ext cx="98400" cy="2577000"/>
            </a:xfrm>
            <a:prstGeom prst="rect">
              <a:avLst/>
            </a:prstGeom>
            <a:solidFill>
              <a:srgbClr val="0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56">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155" name="Google Shape;155;p26"/>
          <p:cNvGrpSpPr/>
          <p:nvPr/>
        </p:nvGrpSpPr>
        <p:grpSpPr>
          <a:xfrm>
            <a:off x="-10600" y="-10600"/>
            <a:ext cx="98400" cy="5154050"/>
            <a:chOff x="-10600" y="-10600"/>
            <a:chExt cx="98400" cy="5154050"/>
          </a:xfrm>
        </p:grpSpPr>
        <p:sp>
          <p:nvSpPr>
            <p:cNvPr id="156" name="Google Shape;156;p26"/>
            <p:cNvSpPr/>
            <p:nvPr/>
          </p:nvSpPr>
          <p:spPr>
            <a:xfrm>
              <a:off x="-10600" y="-10600"/>
              <a:ext cx="98400" cy="2577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6"/>
            <p:cNvSpPr/>
            <p:nvPr/>
          </p:nvSpPr>
          <p:spPr>
            <a:xfrm>
              <a:off x="-10600" y="2566450"/>
              <a:ext cx="98400" cy="2577000"/>
            </a:xfrm>
            <a:prstGeom prst="rect">
              <a:avLst/>
            </a:prstGeom>
            <a:solidFill>
              <a:srgbClr val="0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e Column">
  <p:cSld name="ONE_COLUMN_TEXT">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0" name="Google Shape;160;p27"/>
          <p:cNvSpPr txBox="1"/>
          <p:nvPr>
            <p:ph idx="1" type="body"/>
          </p:nvPr>
        </p:nvSpPr>
        <p:spPr>
          <a:xfrm>
            <a:off x="176151" y="1389600"/>
            <a:ext cx="43905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0"/>
              </a:spcBef>
              <a:spcAft>
                <a:spcPts val="0"/>
              </a:spcAft>
              <a:buClr>
                <a:schemeClr val="dk1"/>
              </a:buClr>
              <a:buSzPts val="1200"/>
              <a:buChar char="○"/>
              <a:defRPr sz="1200">
                <a:solidFill>
                  <a:schemeClr val="dk1"/>
                </a:solidFill>
              </a:defRPr>
            </a:lvl2pPr>
            <a:lvl3pPr indent="-304800" lvl="2" marL="1371600">
              <a:spcBef>
                <a:spcPts val="0"/>
              </a:spcBef>
              <a:spcAft>
                <a:spcPts val="0"/>
              </a:spcAft>
              <a:buClr>
                <a:schemeClr val="dk1"/>
              </a:buClr>
              <a:buSzPts val="1200"/>
              <a:buChar char="■"/>
              <a:defRPr sz="1200">
                <a:solidFill>
                  <a:schemeClr val="dk1"/>
                </a:solidFill>
              </a:defRPr>
            </a:lvl3pPr>
            <a:lvl4pPr indent="-304800" lvl="3" marL="1828800">
              <a:spcBef>
                <a:spcPts val="0"/>
              </a:spcBef>
              <a:spcAft>
                <a:spcPts val="0"/>
              </a:spcAft>
              <a:buClr>
                <a:schemeClr val="dk1"/>
              </a:buClr>
              <a:buSzPts val="1200"/>
              <a:buChar char="●"/>
              <a:defRPr sz="1200">
                <a:solidFill>
                  <a:schemeClr val="dk1"/>
                </a:solidFill>
              </a:defRPr>
            </a:lvl4pPr>
            <a:lvl5pPr indent="-304800" lvl="4" marL="2286000">
              <a:spcBef>
                <a:spcPts val="0"/>
              </a:spcBef>
              <a:spcAft>
                <a:spcPts val="0"/>
              </a:spcAft>
              <a:buClr>
                <a:schemeClr val="dk1"/>
              </a:buClr>
              <a:buSzPts val="1200"/>
              <a:buChar char="○"/>
              <a:defRPr sz="1200">
                <a:solidFill>
                  <a:schemeClr val="dk1"/>
                </a:solidFill>
              </a:defRPr>
            </a:lvl5pPr>
            <a:lvl6pPr indent="-304800" lvl="5" marL="2743200">
              <a:spcBef>
                <a:spcPts val="0"/>
              </a:spcBef>
              <a:spcAft>
                <a:spcPts val="0"/>
              </a:spcAft>
              <a:buClr>
                <a:schemeClr val="dk1"/>
              </a:buClr>
              <a:buSzPts val="1200"/>
              <a:buChar char="■"/>
              <a:defRPr sz="1200">
                <a:solidFill>
                  <a:schemeClr val="dk1"/>
                </a:solidFill>
              </a:defRPr>
            </a:lvl6pPr>
            <a:lvl7pPr indent="-304800" lvl="6" marL="3200400">
              <a:spcBef>
                <a:spcPts val="0"/>
              </a:spcBef>
              <a:spcAft>
                <a:spcPts val="0"/>
              </a:spcAft>
              <a:buClr>
                <a:schemeClr val="dk1"/>
              </a:buClr>
              <a:buSzPts val="1200"/>
              <a:buChar char="●"/>
              <a:defRPr sz="1200">
                <a:solidFill>
                  <a:schemeClr val="dk1"/>
                </a:solidFill>
              </a:defRPr>
            </a:lvl7pPr>
            <a:lvl8pPr indent="-304800" lvl="7" marL="3657600">
              <a:spcBef>
                <a:spcPts val="0"/>
              </a:spcBef>
              <a:spcAft>
                <a:spcPts val="0"/>
              </a:spcAft>
              <a:buClr>
                <a:schemeClr val="dk1"/>
              </a:buClr>
              <a:buSzPts val="1200"/>
              <a:buChar char="○"/>
              <a:defRPr sz="1200">
                <a:solidFill>
                  <a:schemeClr val="dk1"/>
                </a:solidFill>
              </a:defRPr>
            </a:lvl8pPr>
            <a:lvl9pPr indent="-304800" lvl="8" marL="4114800">
              <a:spcBef>
                <a:spcPts val="0"/>
              </a:spcBef>
              <a:spcAft>
                <a:spcPts val="0"/>
              </a:spcAft>
              <a:buClr>
                <a:schemeClr val="dk1"/>
              </a:buClr>
              <a:buSzPts val="1200"/>
              <a:buChar char="■"/>
              <a:defRPr sz="1200">
                <a:solidFill>
                  <a:schemeClr val="dk1"/>
                </a:solidFill>
              </a:defRPr>
            </a:lvl9pPr>
          </a:lstStyle>
          <a:p/>
        </p:txBody>
      </p:sp>
      <p:grpSp>
        <p:nvGrpSpPr>
          <p:cNvPr id="161" name="Google Shape;161;p27"/>
          <p:cNvGrpSpPr/>
          <p:nvPr/>
        </p:nvGrpSpPr>
        <p:grpSpPr>
          <a:xfrm>
            <a:off x="-10600" y="-10600"/>
            <a:ext cx="98400" cy="5154050"/>
            <a:chOff x="-10600" y="-10600"/>
            <a:chExt cx="98400" cy="5154050"/>
          </a:xfrm>
        </p:grpSpPr>
        <p:sp>
          <p:nvSpPr>
            <p:cNvPr id="162" name="Google Shape;162;p27"/>
            <p:cNvSpPr/>
            <p:nvPr/>
          </p:nvSpPr>
          <p:spPr>
            <a:xfrm>
              <a:off x="-10600" y="-10600"/>
              <a:ext cx="98400" cy="2577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7"/>
            <p:cNvSpPr/>
            <p:nvPr/>
          </p:nvSpPr>
          <p:spPr>
            <a:xfrm>
              <a:off x="-10600" y="2566450"/>
              <a:ext cx="98400" cy="2577000"/>
            </a:xfrm>
            <a:prstGeom prst="rect">
              <a:avLst/>
            </a:prstGeom>
            <a:solidFill>
              <a:srgbClr val="0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63">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r" type="blank">
  <p:cSld name="BLANK">
    <p:spTree>
      <p:nvGrpSpPr>
        <p:cNvPr id="164" name="Shape 164"/>
        <p:cNvGrpSpPr/>
        <p:nvPr/>
      </p:nvGrpSpPr>
      <p:grpSpPr>
        <a:xfrm>
          <a:off x="0" y="0"/>
          <a:ext cx="0" cy="0"/>
          <a:chOff x="0" y="0"/>
          <a:chExt cx="0" cy="0"/>
        </a:xfrm>
      </p:grpSpPr>
      <p:grpSp>
        <p:nvGrpSpPr>
          <p:cNvPr id="165" name="Google Shape;165;p28"/>
          <p:cNvGrpSpPr/>
          <p:nvPr/>
        </p:nvGrpSpPr>
        <p:grpSpPr>
          <a:xfrm>
            <a:off x="-10600" y="-10600"/>
            <a:ext cx="98400" cy="5154050"/>
            <a:chOff x="-10600" y="-10600"/>
            <a:chExt cx="98400" cy="5154050"/>
          </a:xfrm>
        </p:grpSpPr>
        <p:sp>
          <p:nvSpPr>
            <p:cNvPr id="166" name="Google Shape;166;p28"/>
            <p:cNvSpPr/>
            <p:nvPr/>
          </p:nvSpPr>
          <p:spPr>
            <a:xfrm>
              <a:off x="-10600" y="-10600"/>
              <a:ext cx="98400" cy="2577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8"/>
            <p:cNvSpPr/>
            <p:nvPr/>
          </p:nvSpPr>
          <p:spPr>
            <a:xfrm>
              <a:off x="-10600" y="2566450"/>
              <a:ext cx="98400" cy="2577000"/>
            </a:xfrm>
            <a:prstGeom prst="rect">
              <a:avLst/>
            </a:prstGeom>
            <a:solidFill>
              <a:srgbClr val="0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Three presenters">
  <p:cSld name="TITLE_2_2_1_1_2_1">
    <p:spTree>
      <p:nvGrpSpPr>
        <p:cNvPr id="168" name="Shape 168"/>
        <p:cNvGrpSpPr/>
        <p:nvPr/>
      </p:nvGrpSpPr>
      <p:grpSpPr>
        <a:xfrm>
          <a:off x="0" y="0"/>
          <a:ext cx="0" cy="0"/>
          <a:chOff x="0" y="0"/>
          <a:chExt cx="0" cy="0"/>
        </a:xfrm>
      </p:grpSpPr>
      <p:pic>
        <p:nvPicPr>
          <p:cNvPr id="169" name="Google Shape;169;p29"/>
          <p:cNvPicPr preferRelativeResize="0"/>
          <p:nvPr/>
        </p:nvPicPr>
        <p:blipFill>
          <a:blip r:embed="rId2">
            <a:alphaModFix/>
          </a:blip>
          <a:stretch>
            <a:fillRect/>
          </a:stretch>
        </p:blipFill>
        <p:spPr>
          <a:xfrm>
            <a:off x="0" y="0"/>
            <a:ext cx="9144003" cy="5143501"/>
          </a:xfrm>
          <a:prstGeom prst="rect">
            <a:avLst/>
          </a:prstGeom>
          <a:noFill/>
          <a:ln>
            <a:noFill/>
          </a:ln>
        </p:spPr>
      </p:pic>
      <p:sp>
        <p:nvSpPr>
          <p:cNvPr id="170" name="Google Shape;170;p29"/>
          <p:cNvSpPr txBox="1"/>
          <p:nvPr>
            <p:ph type="ctrTitle"/>
          </p:nvPr>
        </p:nvSpPr>
        <p:spPr>
          <a:xfrm>
            <a:off x="799475" y="2679125"/>
            <a:ext cx="2292300" cy="5778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002676"/>
              </a:buClr>
              <a:buSzPts val="1300"/>
              <a:buFont typeface="Inter Black"/>
              <a:buNone/>
              <a:defRPr sz="1300">
                <a:solidFill>
                  <a:srgbClr val="002676"/>
                </a:solidFill>
                <a:latin typeface="Inter Black"/>
                <a:ea typeface="Inter Black"/>
                <a:cs typeface="Inter Black"/>
                <a:sym typeface="Inter Black"/>
              </a:defRPr>
            </a:lvl1pPr>
            <a:lvl2pPr lvl="1" algn="ctr">
              <a:spcBef>
                <a:spcPts val="0"/>
              </a:spcBef>
              <a:spcAft>
                <a:spcPts val="0"/>
              </a:spcAft>
              <a:buClr>
                <a:srgbClr val="002676"/>
              </a:buClr>
              <a:buSzPts val="1300"/>
              <a:buNone/>
              <a:defRPr sz="1300">
                <a:solidFill>
                  <a:srgbClr val="002676"/>
                </a:solidFill>
              </a:defRPr>
            </a:lvl2pPr>
            <a:lvl3pPr lvl="2" algn="ctr">
              <a:spcBef>
                <a:spcPts val="0"/>
              </a:spcBef>
              <a:spcAft>
                <a:spcPts val="0"/>
              </a:spcAft>
              <a:buClr>
                <a:srgbClr val="002676"/>
              </a:buClr>
              <a:buSzPts val="1300"/>
              <a:buNone/>
              <a:defRPr sz="1300">
                <a:solidFill>
                  <a:srgbClr val="002676"/>
                </a:solidFill>
              </a:defRPr>
            </a:lvl3pPr>
            <a:lvl4pPr lvl="3" algn="ctr">
              <a:spcBef>
                <a:spcPts val="0"/>
              </a:spcBef>
              <a:spcAft>
                <a:spcPts val="0"/>
              </a:spcAft>
              <a:buClr>
                <a:srgbClr val="002676"/>
              </a:buClr>
              <a:buSzPts val="1300"/>
              <a:buNone/>
              <a:defRPr sz="1300">
                <a:solidFill>
                  <a:srgbClr val="002676"/>
                </a:solidFill>
              </a:defRPr>
            </a:lvl4pPr>
            <a:lvl5pPr lvl="4" algn="ctr">
              <a:spcBef>
                <a:spcPts val="0"/>
              </a:spcBef>
              <a:spcAft>
                <a:spcPts val="0"/>
              </a:spcAft>
              <a:buClr>
                <a:srgbClr val="002676"/>
              </a:buClr>
              <a:buSzPts val="1300"/>
              <a:buNone/>
              <a:defRPr sz="1300">
                <a:solidFill>
                  <a:srgbClr val="002676"/>
                </a:solidFill>
              </a:defRPr>
            </a:lvl5pPr>
            <a:lvl6pPr lvl="5" algn="ctr">
              <a:spcBef>
                <a:spcPts val="0"/>
              </a:spcBef>
              <a:spcAft>
                <a:spcPts val="0"/>
              </a:spcAft>
              <a:buClr>
                <a:srgbClr val="002676"/>
              </a:buClr>
              <a:buSzPts val="1300"/>
              <a:buNone/>
              <a:defRPr sz="1300">
                <a:solidFill>
                  <a:srgbClr val="002676"/>
                </a:solidFill>
              </a:defRPr>
            </a:lvl6pPr>
            <a:lvl7pPr lvl="6" algn="ctr">
              <a:spcBef>
                <a:spcPts val="0"/>
              </a:spcBef>
              <a:spcAft>
                <a:spcPts val="0"/>
              </a:spcAft>
              <a:buClr>
                <a:srgbClr val="002676"/>
              </a:buClr>
              <a:buSzPts val="1300"/>
              <a:buNone/>
              <a:defRPr sz="1300">
                <a:solidFill>
                  <a:srgbClr val="002676"/>
                </a:solidFill>
              </a:defRPr>
            </a:lvl7pPr>
            <a:lvl8pPr lvl="7" algn="ctr">
              <a:spcBef>
                <a:spcPts val="0"/>
              </a:spcBef>
              <a:spcAft>
                <a:spcPts val="0"/>
              </a:spcAft>
              <a:buClr>
                <a:srgbClr val="002676"/>
              </a:buClr>
              <a:buSzPts val="1300"/>
              <a:buNone/>
              <a:defRPr sz="1300">
                <a:solidFill>
                  <a:srgbClr val="002676"/>
                </a:solidFill>
              </a:defRPr>
            </a:lvl8pPr>
            <a:lvl9pPr lvl="8" algn="ctr">
              <a:spcBef>
                <a:spcPts val="0"/>
              </a:spcBef>
              <a:spcAft>
                <a:spcPts val="0"/>
              </a:spcAft>
              <a:buClr>
                <a:srgbClr val="002676"/>
              </a:buClr>
              <a:buSzPts val="1300"/>
              <a:buNone/>
              <a:defRPr sz="1300">
                <a:solidFill>
                  <a:srgbClr val="002676"/>
                </a:solidFill>
              </a:defRPr>
            </a:lvl9pPr>
          </a:lstStyle>
          <a:p/>
        </p:txBody>
      </p:sp>
      <p:sp>
        <p:nvSpPr>
          <p:cNvPr id="171" name="Google Shape;171;p29"/>
          <p:cNvSpPr txBox="1"/>
          <p:nvPr>
            <p:ph idx="1" type="subTitle"/>
          </p:nvPr>
        </p:nvSpPr>
        <p:spPr>
          <a:xfrm>
            <a:off x="799475" y="3414175"/>
            <a:ext cx="2292300" cy="393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002676"/>
              </a:buClr>
              <a:buSzPts val="1000"/>
              <a:buFont typeface="Inter Medium"/>
              <a:buNone/>
              <a:defRPr sz="1000">
                <a:solidFill>
                  <a:srgbClr val="002676"/>
                </a:solidFill>
                <a:latin typeface="Inter Medium"/>
                <a:ea typeface="Inter Medium"/>
                <a:cs typeface="Inter Medium"/>
                <a:sym typeface="Inter Medium"/>
              </a:defRPr>
            </a:lvl1pPr>
            <a:lvl2pPr lvl="1" algn="ctr">
              <a:lnSpc>
                <a:spcPct val="100000"/>
              </a:lnSpc>
              <a:spcBef>
                <a:spcPts val="0"/>
              </a:spcBef>
              <a:spcAft>
                <a:spcPts val="0"/>
              </a:spcAft>
              <a:buClr>
                <a:srgbClr val="002676"/>
              </a:buClr>
              <a:buSzPts val="1000"/>
              <a:buNone/>
              <a:defRPr sz="1000">
                <a:solidFill>
                  <a:srgbClr val="002676"/>
                </a:solidFill>
              </a:defRPr>
            </a:lvl2pPr>
            <a:lvl3pPr lvl="2" algn="ctr">
              <a:lnSpc>
                <a:spcPct val="100000"/>
              </a:lnSpc>
              <a:spcBef>
                <a:spcPts val="0"/>
              </a:spcBef>
              <a:spcAft>
                <a:spcPts val="0"/>
              </a:spcAft>
              <a:buClr>
                <a:srgbClr val="002676"/>
              </a:buClr>
              <a:buSzPts val="1000"/>
              <a:buNone/>
              <a:defRPr sz="1000">
                <a:solidFill>
                  <a:srgbClr val="002676"/>
                </a:solidFill>
              </a:defRPr>
            </a:lvl3pPr>
            <a:lvl4pPr lvl="3" algn="ctr">
              <a:lnSpc>
                <a:spcPct val="100000"/>
              </a:lnSpc>
              <a:spcBef>
                <a:spcPts val="0"/>
              </a:spcBef>
              <a:spcAft>
                <a:spcPts val="0"/>
              </a:spcAft>
              <a:buClr>
                <a:srgbClr val="002676"/>
              </a:buClr>
              <a:buSzPts val="1000"/>
              <a:buNone/>
              <a:defRPr sz="1000">
                <a:solidFill>
                  <a:srgbClr val="002676"/>
                </a:solidFill>
              </a:defRPr>
            </a:lvl4pPr>
            <a:lvl5pPr lvl="4" algn="ctr">
              <a:lnSpc>
                <a:spcPct val="100000"/>
              </a:lnSpc>
              <a:spcBef>
                <a:spcPts val="0"/>
              </a:spcBef>
              <a:spcAft>
                <a:spcPts val="0"/>
              </a:spcAft>
              <a:buClr>
                <a:srgbClr val="002676"/>
              </a:buClr>
              <a:buSzPts val="1000"/>
              <a:buNone/>
              <a:defRPr sz="1000">
                <a:solidFill>
                  <a:srgbClr val="002676"/>
                </a:solidFill>
              </a:defRPr>
            </a:lvl5pPr>
            <a:lvl6pPr lvl="5" algn="ctr">
              <a:lnSpc>
                <a:spcPct val="100000"/>
              </a:lnSpc>
              <a:spcBef>
                <a:spcPts val="0"/>
              </a:spcBef>
              <a:spcAft>
                <a:spcPts val="0"/>
              </a:spcAft>
              <a:buClr>
                <a:srgbClr val="002676"/>
              </a:buClr>
              <a:buSzPts val="1000"/>
              <a:buNone/>
              <a:defRPr sz="1000">
                <a:solidFill>
                  <a:srgbClr val="002676"/>
                </a:solidFill>
              </a:defRPr>
            </a:lvl6pPr>
            <a:lvl7pPr lvl="6" algn="ctr">
              <a:lnSpc>
                <a:spcPct val="100000"/>
              </a:lnSpc>
              <a:spcBef>
                <a:spcPts val="0"/>
              </a:spcBef>
              <a:spcAft>
                <a:spcPts val="0"/>
              </a:spcAft>
              <a:buClr>
                <a:srgbClr val="002676"/>
              </a:buClr>
              <a:buSzPts val="1000"/>
              <a:buNone/>
              <a:defRPr sz="1000">
                <a:solidFill>
                  <a:srgbClr val="002676"/>
                </a:solidFill>
              </a:defRPr>
            </a:lvl7pPr>
            <a:lvl8pPr lvl="7" algn="ctr">
              <a:lnSpc>
                <a:spcPct val="100000"/>
              </a:lnSpc>
              <a:spcBef>
                <a:spcPts val="0"/>
              </a:spcBef>
              <a:spcAft>
                <a:spcPts val="0"/>
              </a:spcAft>
              <a:buClr>
                <a:srgbClr val="002676"/>
              </a:buClr>
              <a:buSzPts val="1000"/>
              <a:buNone/>
              <a:defRPr sz="1000">
                <a:solidFill>
                  <a:srgbClr val="002676"/>
                </a:solidFill>
              </a:defRPr>
            </a:lvl8pPr>
            <a:lvl9pPr lvl="8" algn="ctr">
              <a:lnSpc>
                <a:spcPct val="100000"/>
              </a:lnSpc>
              <a:spcBef>
                <a:spcPts val="0"/>
              </a:spcBef>
              <a:spcAft>
                <a:spcPts val="0"/>
              </a:spcAft>
              <a:buClr>
                <a:srgbClr val="002676"/>
              </a:buClr>
              <a:buSzPts val="1000"/>
              <a:buNone/>
              <a:defRPr sz="1000">
                <a:solidFill>
                  <a:srgbClr val="002676"/>
                </a:solidFill>
              </a:defRPr>
            </a:lvl9pPr>
          </a:lstStyle>
          <a:p/>
        </p:txBody>
      </p:sp>
      <p:sp>
        <p:nvSpPr>
          <p:cNvPr id="172" name="Google Shape;17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73" name="Google Shape;173;p29"/>
          <p:cNvSpPr/>
          <p:nvPr>
            <p:ph idx="2" type="pic"/>
          </p:nvPr>
        </p:nvSpPr>
        <p:spPr>
          <a:xfrm>
            <a:off x="1310375" y="1123675"/>
            <a:ext cx="1216500" cy="1216500"/>
          </a:xfrm>
          <a:prstGeom prst="ellipse">
            <a:avLst/>
          </a:prstGeom>
          <a:noFill/>
          <a:ln>
            <a:noFill/>
          </a:ln>
        </p:spPr>
      </p:sp>
      <p:sp>
        <p:nvSpPr>
          <p:cNvPr id="174" name="Google Shape;174;p29"/>
          <p:cNvSpPr txBox="1"/>
          <p:nvPr>
            <p:ph idx="3" type="ctrTitle"/>
          </p:nvPr>
        </p:nvSpPr>
        <p:spPr>
          <a:xfrm>
            <a:off x="3425850" y="2679125"/>
            <a:ext cx="2292300" cy="5778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002676"/>
              </a:buClr>
              <a:buSzPts val="1300"/>
              <a:buFont typeface="Inter Black"/>
              <a:buNone/>
              <a:defRPr sz="1300">
                <a:solidFill>
                  <a:srgbClr val="002676"/>
                </a:solidFill>
                <a:latin typeface="Inter Black"/>
                <a:ea typeface="Inter Black"/>
                <a:cs typeface="Inter Black"/>
                <a:sym typeface="Inter Black"/>
              </a:defRPr>
            </a:lvl1pPr>
            <a:lvl2pPr lvl="1" algn="ctr">
              <a:spcBef>
                <a:spcPts val="0"/>
              </a:spcBef>
              <a:spcAft>
                <a:spcPts val="0"/>
              </a:spcAft>
              <a:buClr>
                <a:srgbClr val="002676"/>
              </a:buClr>
              <a:buSzPts val="1300"/>
              <a:buNone/>
              <a:defRPr sz="1300">
                <a:solidFill>
                  <a:srgbClr val="002676"/>
                </a:solidFill>
              </a:defRPr>
            </a:lvl2pPr>
            <a:lvl3pPr lvl="2" algn="ctr">
              <a:spcBef>
                <a:spcPts val="0"/>
              </a:spcBef>
              <a:spcAft>
                <a:spcPts val="0"/>
              </a:spcAft>
              <a:buClr>
                <a:srgbClr val="002676"/>
              </a:buClr>
              <a:buSzPts val="1300"/>
              <a:buNone/>
              <a:defRPr sz="1300">
                <a:solidFill>
                  <a:srgbClr val="002676"/>
                </a:solidFill>
              </a:defRPr>
            </a:lvl3pPr>
            <a:lvl4pPr lvl="3" algn="ctr">
              <a:spcBef>
                <a:spcPts val="0"/>
              </a:spcBef>
              <a:spcAft>
                <a:spcPts val="0"/>
              </a:spcAft>
              <a:buClr>
                <a:srgbClr val="002676"/>
              </a:buClr>
              <a:buSzPts val="1300"/>
              <a:buNone/>
              <a:defRPr sz="1300">
                <a:solidFill>
                  <a:srgbClr val="002676"/>
                </a:solidFill>
              </a:defRPr>
            </a:lvl4pPr>
            <a:lvl5pPr lvl="4" algn="ctr">
              <a:spcBef>
                <a:spcPts val="0"/>
              </a:spcBef>
              <a:spcAft>
                <a:spcPts val="0"/>
              </a:spcAft>
              <a:buClr>
                <a:srgbClr val="002676"/>
              </a:buClr>
              <a:buSzPts val="1300"/>
              <a:buNone/>
              <a:defRPr sz="1300">
                <a:solidFill>
                  <a:srgbClr val="002676"/>
                </a:solidFill>
              </a:defRPr>
            </a:lvl5pPr>
            <a:lvl6pPr lvl="5" algn="ctr">
              <a:spcBef>
                <a:spcPts val="0"/>
              </a:spcBef>
              <a:spcAft>
                <a:spcPts val="0"/>
              </a:spcAft>
              <a:buClr>
                <a:srgbClr val="002676"/>
              </a:buClr>
              <a:buSzPts val="1300"/>
              <a:buNone/>
              <a:defRPr sz="1300">
                <a:solidFill>
                  <a:srgbClr val="002676"/>
                </a:solidFill>
              </a:defRPr>
            </a:lvl6pPr>
            <a:lvl7pPr lvl="6" algn="ctr">
              <a:spcBef>
                <a:spcPts val="0"/>
              </a:spcBef>
              <a:spcAft>
                <a:spcPts val="0"/>
              </a:spcAft>
              <a:buClr>
                <a:srgbClr val="002676"/>
              </a:buClr>
              <a:buSzPts val="1300"/>
              <a:buNone/>
              <a:defRPr sz="1300">
                <a:solidFill>
                  <a:srgbClr val="002676"/>
                </a:solidFill>
              </a:defRPr>
            </a:lvl7pPr>
            <a:lvl8pPr lvl="7" algn="ctr">
              <a:spcBef>
                <a:spcPts val="0"/>
              </a:spcBef>
              <a:spcAft>
                <a:spcPts val="0"/>
              </a:spcAft>
              <a:buClr>
                <a:srgbClr val="002676"/>
              </a:buClr>
              <a:buSzPts val="1300"/>
              <a:buNone/>
              <a:defRPr sz="1300">
                <a:solidFill>
                  <a:srgbClr val="002676"/>
                </a:solidFill>
              </a:defRPr>
            </a:lvl8pPr>
            <a:lvl9pPr lvl="8" algn="ctr">
              <a:spcBef>
                <a:spcPts val="0"/>
              </a:spcBef>
              <a:spcAft>
                <a:spcPts val="0"/>
              </a:spcAft>
              <a:buClr>
                <a:srgbClr val="002676"/>
              </a:buClr>
              <a:buSzPts val="1300"/>
              <a:buNone/>
              <a:defRPr sz="1300">
                <a:solidFill>
                  <a:srgbClr val="002676"/>
                </a:solidFill>
              </a:defRPr>
            </a:lvl9pPr>
          </a:lstStyle>
          <a:p/>
        </p:txBody>
      </p:sp>
      <p:sp>
        <p:nvSpPr>
          <p:cNvPr id="175" name="Google Shape;175;p29"/>
          <p:cNvSpPr txBox="1"/>
          <p:nvPr>
            <p:ph idx="4" type="subTitle"/>
          </p:nvPr>
        </p:nvSpPr>
        <p:spPr>
          <a:xfrm>
            <a:off x="3425850" y="3414175"/>
            <a:ext cx="2292300" cy="393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002676"/>
              </a:buClr>
              <a:buSzPts val="1000"/>
              <a:buFont typeface="Inter Medium"/>
              <a:buNone/>
              <a:defRPr sz="1000">
                <a:solidFill>
                  <a:srgbClr val="002676"/>
                </a:solidFill>
                <a:latin typeface="Inter Medium"/>
                <a:ea typeface="Inter Medium"/>
                <a:cs typeface="Inter Medium"/>
                <a:sym typeface="Inter Medium"/>
              </a:defRPr>
            </a:lvl1pPr>
            <a:lvl2pPr lvl="1" algn="ctr">
              <a:lnSpc>
                <a:spcPct val="100000"/>
              </a:lnSpc>
              <a:spcBef>
                <a:spcPts val="0"/>
              </a:spcBef>
              <a:spcAft>
                <a:spcPts val="0"/>
              </a:spcAft>
              <a:buClr>
                <a:srgbClr val="002676"/>
              </a:buClr>
              <a:buSzPts val="1000"/>
              <a:buNone/>
              <a:defRPr sz="1000">
                <a:solidFill>
                  <a:srgbClr val="002676"/>
                </a:solidFill>
              </a:defRPr>
            </a:lvl2pPr>
            <a:lvl3pPr lvl="2" algn="ctr">
              <a:lnSpc>
                <a:spcPct val="100000"/>
              </a:lnSpc>
              <a:spcBef>
                <a:spcPts val="0"/>
              </a:spcBef>
              <a:spcAft>
                <a:spcPts val="0"/>
              </a:spcAft>
              <a:buClr>
                <a:srgbClr val="002676"/>
              </a:buClr>
              <a:buSzPts val="1000"/>
              <a:buNone/>
              <a:defRPr sz="1000">
                <a:solidFill>
                  <a:srgbClr val="002676"/>
                </a:solidFill>
              </a:defRPr>
            </a:lvl3pPr>
            <a:lvl4pPr lvl="3" algn="ctr">
              <a:lnSpc>
                <a:spcPct val="100000"/>
              </a:lnSpc>
              <a:spcBef>
                <a:spcPts val="0"/>
              </a:spcBef>
              <a:spcAft>
                <a:spcPts val="0"/>
              </a:spcAft>
              <a:buClr>
                <a:srgbClr val="002676"/>
              </a:buClr>
              <a:buSzPts val="1000"/>
              <a:buNone/>
              <a:defRPr sz="1000">
                <a:solidFill>
                  <a:srgbClr val="002676"/>
                </a:solidFill>
              </a:defRPr>
            </a:lvl4pPr>
            <a:lvl5pPr lvl="4" algn="ctr">
              <a:lnSpc>
                <a:spcPct val="100000"/>
              </a:lnSpc>
              <a:spcBef>
                <a:spcPts val="0"/>
              </a:spcBef>
              <a:spcAft>
                <a:spcPts val="0"/>
              </a:spcAft>
              <a:buClr>
                <a:srgbClr val="002676"/>
              </a:buClr>
              <a:buSzPts val="1000"/>
              <a:buNone/>
              <a:defRPr sz="1000">
                <a:solidFill>
                  <a:srgbClr val="002676"/>
                </a:solidFill>
              </a:defRPr>
            </a:lvl5pPr>
            <a:lvl6pPr lvl="5" algn="ctr">
              <a:lnSpc>
                <a:spcPct val="100000"/>
              </a:lnSpc>
              <a:spcBef>
                <a:spcPts val="0"/>
              </a:spcBef>
              <a:spcAft>
                <a:spcPts val="0"/>
              </a:spcAft>
              <a:buClr>
                <a:srgbClr val="002676"/>
              </a:buClr>
              <a:buSzPts val="1000"/>
              <a:buNone/>
              <a:defRPr sz="1000">
                <a:solidFill>
                  <a:srgbClr val="002676"/>
                </a:solidFill>
              </a:defRPr>
            </a:lvl6pPr>
            <a:lvl7pPr lvl="6" algn="ctr">
              <a:lnSpc>
                <a:spcPct val="100000"/>
              </a:lnSpc>
              <a:spcBef>
                <a:spcPts val="0"/>
              </a:spcBef>
              <a:spcAft>
                <a:spcPts val="0"/>
              </a:spcAft>
              <a:buClr>
                <a:srgbClr val="002676"/>
              </a:buClr>
              <a:buSzPts val="1000"/>
              <a:buNone/>
              <a:defRPr sz="1000">
                <a:solidFill>
                  <a:srgbClr val="002676"/>
                </a:solidFill>
              </a:defRPr>
            </a:lvl7pPr>
            <a:lvl8pPr lvl="7" algn="ctr">
              <a:lnSpc>
                <a:spcPct val="100000"/>
              </a:lnSpc>
              <a:spcBef>
                <a:spcPts val="0"/>
              </a:spcBef>
              <a:spcAft>
                <a:spcPts val="0"/>
              </a:spcAft>
              <a:buClr>
                <a:srgbClr val="002676"/>
              </a:buClr>
              <a:buSzPts val="1000"/>
              <a:buNone/>
              <a:defRPr sz="1000">
                <a:solidFill>
                  <a:srgbClr val="002676"/>
                </a:solidFill>
              </a:defRPr>
            </a:lvl8pPr>
            <a:lvl9pPr lvl="8" algn="ctr">
              <a:lnSpc>
                <a:spcPct val="100000"/>
              </a:lnSpc>
              <a:spcBef>
                <a:spcPts val="0"/>
              </a:spcBef>
              <a:spcAft>
                <a:spcPts val="0"/>
              </a:spcAft>
              <a:buClr>
                <a:srgbClr val="002676"/>
              </a:buClr>
              <a:buSzPts val="1000"/>
              <a:buNone/>
              <a:defRPr sz="1000">
                <a:solidFill>
                  <a:srgbClr val="002676"/>
                </a:solidFill>
              </a:defRPr>
            </a:lvl9pPr>
          </a:lstStyle>
          <a:p/>
        </p:txBody>
      </p:sp>
      <p:sp>
        <p:nvSpPr>
          <p:cNvPr id="176" name="Google Shape;176;p29"/>
          <p:cNvSpPr/>
          <p:nvPr>
            <p:ph idx="5" type="pic"/>
          </p:nvPr>
        </p:nvSpPr>
        <p:spPr>
          <a:xfrm>
            <a:off x="3936750" y="1123675"/>
            <a:ext cx="1216500" cy="1216500"/>
          </a:xfrm>
          <a:prstGeom prst="ellipse">
            <a:avLst/>
          </a:prstGeom>
          <a:noFill/>
          <a:ln>
            <a:noFill/>
          </a:ln>
        </p:spPr>
      </p:sp>
      <p:sp>
        <p:nvSpPr>
          <p:cNvPr id="177" name="Google Shape;177;p29"/>
          <p:cNvSpPr txBox="1"/>
          <p:nvPr>
            <p:ph idx="6" type="ctrTitle"/>
          </p:nvPr>
        </p:nvSpPr>
        <p:spPr>
          <a:xfrm>
            <a:off x="6052225" y="2679125"/>
            <a:ext cx="2292300" cy="5778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002676"/>
              </a:buClr>
              <a:buSzPts val="1300"/>
              <a:buFont typeface="Inter Black"/>
              <a:buNone/>
              <a:defRPr sz="1300">
                <a:solidFill>
                  <a:srgbClr val="002676"/>
                </a:solidFill>
                <a:latin typeface="Inter Black"/>
                <a:ea typeface="Inter Black"/>
                <a:cs typeface="Inter Black"/>
                <a:sym typeface="Inter Black"/>
              </a:defRPr>
            </a:lvl1pPr>
            <a:lvl2pPr lvl="1" algn="ctr">
              <a:spcBef>
                <a:spcPts val="0"/>
              </a:spcBef>
              <a:spcAft>
                <a:spcPts val="0"/>
              </a:spcAft>
              <a:buClr>
                <a:srgbClr val="002676"/>
              </a:buClr>
              <a:buSzPts val="1300"/>
              <a:buNone/>
              <a:defRPr sz="1300">
                <a:solidFill>
                  <a:srgbClr val="002676"/>
                </a:solidFill>
              </a:defRPr>
            </a:lvl2pPr>
            <a:lvl3pPr lvl="2" algn="ctr">
              <a:spcBef>
                <a:spcPts val="0"/>
              </a:spcBef>
              <a:spcAft>
                <a:spcPts val="0"/>
              </a:spcAft>
              <a:buClr>
                <a:srgbClr val="002676"/>
              </a:buClr>
              <a:buSzPts val="1300"/>
              <a:buNone/>
              <a:defRPr sz="1300">
                <a:solidFill>
                  <a:srgbClr val="002676"/>
                </a:solidFill>
              </a:defRPr>
            </a:lvl3pPr>
            <a:lvl4pPr lvl="3" algn="ctr">
              <a:spcBef>
                <a:spcPts val="0"/>
              </a:spcBef>
              <a:spcAft>
                <a:spcPts val="0"/>
              </a:spcAft>
              <a:buClr>
                <a:srgbClr val="002676"/>
              </a:buClr>
              <a:buSzPts val="1300"/>
              <a:buNone/>
              <a:defRPr sz="1300">
                <a:solidFill>
                  <a:srgbClr val="002676"/>
                </a:solidFill>
              </a:defRPr>
            </a:lvl4pPr>
            <a:lvl5pPr lvl="4" algn="ctr">
              <a:spcBef>
                <a:spcPts val="0"/>
              </a:spcBef>
              <a:spcAft>
                <a:spcPts val="0"/>
              </a:spcAft>
              <a:buClr>
                <a:srgbClr val="002676"/>
              </a:buClr>
              <a:buSzPts val="1300"/>
              <a:buNone/>
              <a:defRPr sz="1300">
                <a:solidFill>
                  <a:srgbClr val="002676"/>
                </a:solidFill>
              </a:defRPr>
            </a:lvl5pPr>
            <a:lvl6pPr lvl="5" algn="ctr">
              <a:spcBef>
                <a:spcPts val="0"/>
              </a:spcBef>
              <a:spcAft>
                <a:spcPts val="0"/>
              </a:spcAft>
              <a:buClr>
                <a:srgbClr val="002676"/>
              </a:buClr>
              <a:buSzPts val="1300"/>
              <a:buNone/>
              <a:defRPr sz="1300">
                <a:solidFill>
                  <a:srgbClr val="002676"/>
                </a:solidFill>
              </a:defRPr>
            </a:lvl6pPr>
            <a:lvl7pPr lvl="6" algn="ctr">
              <a:spcBef>
                <a:spcPts val="0"/>
              </a:spcBef>
              <a:spcAft>
                <a:spcPts val="0"/>
              </a:spcAft>
              <a:buClr>
                <a:srgbClr val="002676"/>
              </a:buClr>
              <a:buSzPts val="1300"/>
              <a:buNone/>
              <a:defRPr sz="1300">
                <a:solidFill>
                  <a:srgbClr val="002676"/>
                </a:solidFill>
              </a:defRPr>
            </a:lvl7pPr>
            <a:lvl8pPr lvl="7" algn="ctr">
              <a:spcBef>
                <a:spcPts val="0"/>
              </a:spcBef>
              <a:spcAft>
                <a:spcPts val="0"/>
              </a:spcAft>
              <a:buClr>
                <a:srgbClr val="002676"/>
              </a:buClr>
              <a:buSzPts val="1300"/>
              <a:buNone/>
              <a:defRPr sz="1300">
                <a:solidFill>
                  <a:srgbClr val="002676"/>
                </a:solidFill>
              </a:defRPr>
            </a:lvl8pPr>
            <a:lvl9pPr lvl="8" algn="ctr">
              <a:spcBef>
                <a:spcPts val="0"/>
              </a:spcBef>
              <a:spcAft>
                <a:spcPts val="0"/>
              </a:spcAft>
              <a:buClr>
                <a:srgbClr val="002676"/>
              </a:buClr>
              <a:buSzPts val="1300"/>
              <a:buNone/>
              <a:defRPr sz="1300">
                <a:solidFill>
                  <a:srgbClr val="002676"/>
                </a:solidFill>
              </a:defRPr>
            </a:lvl9pPr>
          </a:lstStyle>
          <a:p/>
        </p:txBody>
      </p:sp>
      <p:sp>
        <p:nvSpPr>
          <p:cNvPr id="178" name="Google Shape;178;p29"/>
          <p:cNvSpPr txBox="1"/>
          <p:nvPr>
            <p:ph idx="7" type="subTitle"/>
          </p:nvPr>
        </p:nvSpPr>
        <p:spPr>
          <a:xfrm>
            <a:off x="6052225" y="3414175"/>
            <a:ext cx="2292300" cy="393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002676"/>
              </a:buClr>
              <a:buSzPts val="1000"/>
              <a:buFont typeface="Inter Medium"/>
              <a:buNone/>
              <a:defRPr sz="1000">
                <a:solidFill>
                  <a:srgbClr val="002676"/>
                </a:solidFill>
                <a:latin typeface="Inter Medium"/>
                <a:ea typeface="Inter Medium"/>
                <a:cs typeface="Inter Medium"/>
                <a:sym typeface="Inter Medium"/>
              </a:defRPr>
            </a:lvl1pPr>
            <a:lvl2pPr lvl="1" algn="ctr">
              <a:lnSpc>
                <a:spcPct val="100000"/>
              </a:lnSpc>
              <a:spcBef>
                <a:spcPts val="0"/>
              </a:spcBef>
              <a:spcAft>
                <a:spcPts val="0"/>
              </a:spcAft>
              <a:buClr>
                <a:srgbClr val="002676"/>
              </a:buClr>
              <a:buSzPts val="1000"/>
              <a:buNone/>
              <a:defRPr sz="1000">
                <a:solidFill>
                  <a:srgbClr val="002676"/>
                </a:solidFill>
              </a:defRPr>
            </a:lvl2pPr>
            <a:lvl3pPr lvl="2" algn="ctr">
              <a:lnSpc>
                <a:spcPct val="100000"/>
              </a:lnSpc>
              <a:spcBef>
                <a:spcPts val="0"/>
              </a:spcBef>
              <a:spcAft>
                <a:spcPts val="0"/>
              </a:spcAft>
              <a:buClr>
                <a:srgbClr val="002676"/>
              </a:buClr>
              <a:buSzPts val="1000"/>
              <a:buNone/>
              <a:defRPr sz="1000">
                <a:solidFill>
                  <a:srgbClr val="002676"/>
                </a:solidFill>
              </a:defRPr>
            </a:lvl3pPr>
            <a:lvl4pPr lvl="3" algn="ctr">
              <a:lnSpc>
                <a:spcPct val="100000"/>
              </a:lnSpc>
              <a:spcBef>
                <a:spcPts val="0"/>
              </a:spcBef>
              <a:spcAft>
                <a:spcPts val="0"/>
              </a:spcAft>
              <a:buClr>
                <a:srgbClr val="002676"/>
              </a:buClr>
              <a:buSzPts val="1000"/>
              <a:buNone/>
              <a:defRPr sz="1000">
                <a:solidFill>
                  <a:srgbClr val="002676"/>
                </a:solidFill>
              </a:defRPr>
            </a:lvl4pPr>
            <a:lvl5pPr lvl="4" algn="ctr">
              <a:lnSpc>
                <a:spcPct val="100000"/>
              </a:lnSpc>
              <a:spcBef>
                <a:spcPts val="0"/>
              </a:spcBef>
              <a:spcAft>
                <a:spcPts val="0"/>
              </a:spcAft>
              <a:buClr>
                <a:srgbClr val="002676"/>
              </a:buClr>
              <a:buSzPts val="1000"/>
              <a:buNone/>
              <a:defRPr sz="1000">
                <a:solidFill>
                  <a:srgbClr val="002676"/>
                </a:solidFill>
              </a:defRPr>
            </a:lvl5pPr>
            <a:lvl6pPr lvl="5" algn="ctr">
              <a:lnSpc>
                <a:spcPct val="100000"/>
              </a:lnSpc>
              <a:spcBef>
                <a:spcPts val="0"/>
              </a:spcBef>
              <a:spcAft>
                <a:spcPts val="0"/>
              </a:spcAft>
              <a:buClr>
                <a:srgbClr val="002676"/>
              </a:buClr>
              <a:buSzPts val="1000"/>
              <a:buNone/>
              <a:defRPr sz="1000">
                <a:solidFill>
                  <a:srgbClr val="002676"/>
                </a:solidFill>
              </a:defRPr>
            </a:lvl6pPr>
            <a:lvl7pPr lvl="6" algn="ctr">
              <a:lnSpc>
                <a:spcPct val="100000"/>
              </a:lnSpc>
              <a:spcBef>
                <a:spcPts val="0"/>
              </a:spcBef>
              <a:spcAft>
                <a:spcPts val="0"/>
              </a:spcAft>
              <a:buClr>
                <a:srgbClr val="002676"/>
              </a:buClr>
              <a:buSzPts val="1000"/>
              <a:buNone/>
              <a:defRPr sz="1000">
                <a:solidFill>
                  <a:srgbClr val="002676"/>
                </a:solidFill>
              </a:defRPr>
            </a:lvl7pPr>
            <a:lvl8pPr lvl="7" algn="ctr">
              <a:lnSpc>
                <a:spcPct val="100000"/>
              </a:lnSpc>
              <a:spcBef>
                <a:spcPts val="0"/>
              </a:spcBef>
              <a:spcAft>
                <a:spcPts val="0"/>
              </a:spcAft>
              <a:buClr>
                <a:srgbClr val="002676"/>
              </a:buClr>
              <a:buSzPts val="1000"/>
              <a:buNone/>
              <a:defRPr sz="1000">
                <a:solidFill>
                  <a:srgbClr val="002676"/>
                </a:solidFill>
              </a:defRPr>
            </a:lvl8pPr>
            <a:lvl9pPr lvl="8" algn="ctr">
              <a:lnSpc>
                <a:spcPct val="100000"/>
              </a:lnSpc>
              <a:spcBef>
                <a:spcPts val="0"/>
              </a:spcBef>
              <a:spcAft>
                <a:spcPts val="0"/>
              </a:spcAft>
              <a:buClr>
                <a:srgbClr val="002676"/>
              </a:buClr>
              <a:buSzPts val="1000"/>
              <a:buNone/>
              <a:defRPr sz="1000">
                <a:solidFill>
                  <a:srgbClr val="002676"/>
                </a:solidFill>
              </a:defRPr>
            </a:lvl9pPr>
          </a:lstStyle>
          <a:p/>
        </p:txBody>
      </p:sp>
      <p:sp>
        <p:nvSpPr>
          <p:cNvPr id="179" name="Google Shape;179;p29"/>
          <p:cNvSpPr/>
          <p:nvPr>
            <p:ph idx="8" type="pic"/>
          </p:nvPr>
        </p:nvSpPr>
        <p:spPr>
          <a:xfrm>
            <a:off x="6563125" y="1123675"/>
            <a:ext cx="1216500" cy="1216500"/>
          </a:xfrm>
          <a:prstGeom prst="ellipse">
            <a:avLst/>
          </a:prstGeom>
          <a:noFill/>
          <a:ln>
            <a:noFill/>
          </a:ln>
        </p:spPr>
      </p:sp>
    </p:spTree>
  </p:cSld>
  <p:clrMapOvr>
    <a:masterClrMapping/>
  </p:clrMapOvr>
  <p:extLst>
    <p:ext uri="{DCECCB84-F9BA-43D5-87BE-67443E8EF086}">
      <p15:sldGuideLst>
        <p15:guide id="1" pos="576">
          <p15:clr>
            <a:srgbClr val="E46962"/>
          </p15:clr>
        </p15:guide>
        <p15:guide id="2" orient="horz" pos="576">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tyle 3">
  <p:cSld name="SECTION_TITLE_AND_DESCRIPTION">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30"/>
          <p:cNvSpPr txBox="1"/>
          <p:nvPr>
            <p:ph type="title"/>
          </p:nvPr>
        </p:nvSpPr>
        <p:spPr>
          <a:xfrm>
            <a:off x="311700" y="1991550"/>
            <a:ext cx="4844100" cy="1160400"/>
          </a:xfrm>
          <a:prstGeom prst="rect">
            <a:avLst/>
          </a:prstGeom>
        </p:spPr>
        <p:txBody>
          <a:bodyPr anchorCtr="0" anchor="ctr"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2" name="Google Shape;18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alifornia Gold">
  <p:cSld name="SECTION_HEADER_2_2">
    <p:bg>
      <p:bgPr>
        <a:solidFill>
          <a:schemeClr val="lt2"/>
        </a:solidFill>
      </p:bgPr>
    </p:bg>
    <p:spTree>
      <p:nvGrpSpPr>
        <p:cNvPr id="17" name="Shape 17"/>
        <p:cNvGrpSpPr/>
        <p:nvPr/>
      </p:nvGrpSpPr>
      <p:grpSpPr>
        <a:xfrm>
          <a:off x="0" y="0"/>
          <a:ext cx="0" cy="0"/>
          <a:chOff x="0" y="0"/>
          <a:chExt cx="0" cy="0"/>
        </a:xfrm>
      </p:grpSpPr>
      <p:pic>
        <p:nvPicPr>
          <p:cNvPr id="18" name="Google Shape;18;p4"/>
          <p:cNvPicPr preferRelativeResize="0"/>
          <p:nvPr/>
        </p:nvPicPr>
        <p:blipFill>
          <a:blip r:embed="rId2">
            <a:alphaModFix amt="20000"/>
          </a:blip>
          <a:stretch>
            <a:fillRect/>
          </a:stretch>
        </p:blipFill>
        <p:spPr>
          <a:xfrm>
            <a:off x="4316575" y="733275"/>
            <a:ext cx="4827448" cy="4410223"/>
          </a:xfrm>
          <a:prstGeom prst="rect">
            <a:avLst/>
          </a:prstGeom>
          <a:noFill/>
          <a:ln>
            <a:noFill/>
          </a:ln>
        </p:spPr>
      </p:pic>
      <p:sp>
        <p:nvSpPr>
          <p:cNvPr id="19" name="Google Shape;19;p4"/>
          <p:cNvSpPr txBox="1"/>
          <p:nvPr>
            <p:ph type="ctrTitle"/>
          </p:nvPr>
        </p:nvSpPr>
        <p:spPr>
          <a:xfrm>
            <a:off x="389775" y="2000250"/>
            <a:ext cx="8520600" cy="114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400"/>
              <a:buNone/>
              <a:defRPr sz="44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1 Column">
  <p:cSld name="BIG_NUMBER">
    <p:spTree>
      <p:nvGrpSpPr>
        <p:cNvPr id="183" name="Shape 183"/>
        <p:cNvGrpSpPr/>
        <p:nvPr/>
      </p:nvGrpSpPr>
      <p:grpSpPr>
        <a:xfrm>
          <a:off x="0" y="0"/>
          <a:ext cx="0" cy="0"/>
          <a:chOff x="0" y="0"/>
          <a:chExt cx="0" cy="0"/>
        </a:xfrm>
      </p:grpSpPr>
      <p:sp>
        <p:nvSpPr>
          <p:cNvPr id="184" name="Google Shape;18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185" name="Google Shape;185;p31"/>
          <p:cNvGrpSpPr/>
          <p:nvPr/>
        </p:nvGrpSpPr>
        <p:grpSpPr>
          <a:xfrm>
            <a:off x="0" y="-5275"/>
            <a:ext cx="50400" cy="5154050"/>
            <a:chOff x="0" y="-5275"/>
            <a:chExt cx="50400" cy="5154050"/>
          </a:xfrm>
        </p:grpSpPr>
        <p:sp>
          <p:nvSpPr>
            <p:cNvPr id="186" name="Google Shape;186;p31"/>
            <p:cNvSpPr/>
            <p:nvPr/>
          </p:nvSpPr>
          <p:spPr>
            <a:xfrm>
              <a:off x="0" y="-5275"/>
              <a:ext cx="50400" cy="2577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09748"/>
                </a:solidFill>
              </a:endParaRPr>
            </a:p>
          </p:txBody>
        </p:sp>
        <p:sp>
          <p:nvSpPr>
            <p:cNvPr id="187" name="Google Shape;187;p31"/>
            <p:cNvSpPr/>
            <p:nvPr/>
          </p:nvSpPr>
          <p:spPr>
            <a:xfrm>
              <a:off x="0" y="2571775"/>
              <a:ext cx="50400" cy="2577000"/>
            </a:xfrm>
            <a:prstGeom prst="rect">
              <a:avLst/>
            </a:prstGeom>
            <a:solidFill>
              <a:srgbClr val="C097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09748"/>
                </a:solidFill>
              </a:endParaRPr>
            </a:p>
          </p:txBody>
        </p:sp>
      </p:grpSp>
      <p:sp>
        <p:nvSpPr>
          <p:cNvPr id="188" name="Google Shape;188;p31"/>
          <p:cNvSpPr txBox="1"/>
          <p:nvPr>
            <p:ph type="title"/>
          </p:nvPr>
        </p:nvSpPr>
        <p:spPr>
          <a:xfrm>
            <a:off x="484450" y="483625"/>
            <a:ext cx="8088000" cy="697500"/>
          </a:xfrm>
          <a:prstGeom prst="rect">
            <a:avLst/>
          </a:prstGeom>
        </p:spPr>
        <p:txBody>
          <a:bodyPr anchorCtr="0" anchor="t" bIns="91425" lIns="91425" spcFirstLastPara="1" rIns="91425" wrap="square" tIns="91425">
            <a:normAutofit/>
          </a:bodyPr>
          <a:lstStyle>
            <a:lvl1pPr lvl="0">
              <a:spcBef>
                <a:spcPts val="0"/>
              </a:spcBef>
              <a:spcAft>
                <a:spcPts val="0"/>
              </a:spcAft>
              <a:buSzPts val="2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9" name="Google Shape;189;p31"/>
          <p:cNvSpPr txBox="1"/>
          <p:nvPr>
            <p:ph idx="1" type="body"/>
          </p:nvPr>
        </p:nvSpPr>
        <p:spPr>
          <a:xfrm>
            <a:off x="365750" y="1323300"/>
            <a:ext cx="8206800" cy="2591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90" name="Shape 190"/>
        <p:cNvGrpSpPr/>
        <p:nvPr/>
      </p:nvGrpSpPr>
      <p:grpSpPr>
        <a:xfrm>
          <a:off x="0" y="0"/>
          <a:ext cx="0" cy="0"/>
          <a:chOff x="0" y="0"/>
          <a:chExt cx="0" cy="0"/>
        </a:xfrm>
      </p:grpSpPr>
      <p:sp>
        <p:nvSpPr>
          <p:cNvPr id="191" name="Google Shape;191;p32"/>
          <p:cNvSpPr/>
          <p:nvPr/>
        </p:nvSpPr>
        <p:spPr>
          <a:xfrm>
            <a:off x="0" y="0"/>
            <a:ext cx="9144000" cy="5143500"/>
          </a:xfrm>
          <a:prstGeom prst="rect">
            <a:avLst/>
          </a:prstGeom>
          <a:solidFill>
            <a:srgbClr val="EDF1F8"/>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92" name="Google Shape;192;p32"/>
          <p:cNvSpPr/>
          <p:nvPr/>
        </p:nvSpPr>
        <p:spPr>
          <a:xfrm>
            <a:off x="0" y="0"/>
            <a:ext cx="9144000" cy="5143500"/>
          </a:xfrm>
          <a:prstGeom prst="rect">
            <a:avLst/>
          </a:prstGeom>
          <a:solidFill>
            <a:srgbClr val="FBFCF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93" name="Google Shape;193;p32">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p:cSld name="CUSTOM">
    <p:bg>
      <p:bgPr>
        <a:solidFill>
          <a:schemeClr val="accent1"/>
        </a:solidFill>
      </p:bgPr>
    </p:bg>
    <p:spTree>
      <p:nvGrpSpPr>
        <p:cNvPr id="194" name="Shape 194"/>
        <p:cNvGrpSpPr/>
        <p:nvPr/>
      </p:nvGrpSpPr>
      <p:grpSpPr>
        <a:xfrm>
          <a:off x="0" y="0"/>
          <a:ext cx="0" cy="0"/>
          <a:chOff x="0" y="0"/>
          <a:chExt cx="0" cy="0"/>
        </a:xfrm>
      </p:grpSpPr>
      <p:sp>
        <p:nvSpPr>
          <p:cNvPr id="195" name="Google Shape;195;p33"/>
          <p:cNvSpPr/>
          <p:nvPr/>
        </p:nvSpPr>
        <p:spPr>
          <a:xfrm>
            <a:off x="0" y="0"/>
            <a:ext cx="9144000" cy="28071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3"/>
          <p:cNvSpPr/>
          <p:nvPr/>
        </p:nvSpPr>
        <p:spPr>
          <a:xfrm>
            <a:off x="272400" y="284250"/>
            <a:ext cx="8599200" cy="457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3"/>
          <p:cNvSpPr txBox="1"/>
          <p:nvPr>
            <p:ph type="title"/>
          </p:nvPr>
        </p:nvSpPr>
        <p:spPr>
          <a:xfrm>
            <a:off x="2271750" y="1691400"/>
            <a:ext cx="4600500" cy="17607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200"/>
              <a:buFont typeface="Open Sans"/>
              <a:buNone/>
              <a:defRPr>
                <a:latin typeface="Open Sans"/>
                <a:ea typeface="Open Sans"/>
                <a:cs typeface="Open Sans"/>
                <a:sym typeface="Open Sans"/>
              </a:defRPr>
            </a:lvl1pPr>
            <a:lvl2pPr lvl="1">
              <a:spcBef>
                <a:spcPts val="0"/>
              </a:spcBef>
              <a:spcAft>
                <a:spcPts val="0"/>
              </a:spcAft>
              <a:buSzPts val="2800"/>
              <a:buFont typeface="Open Sans"/>
              <a:buNone/>
              <a:defRPr>
                <a:latin typeface="Open Sans"/>
                <a:ea typeface="Open Sans"/>
                <a:cs typeface="Open Sans"/>
                <a:sym typeface="Open Sans"/>
              </a:defRPr>
            </a:lvl2pPr>
            <a:lvl3pPr lvl="2">
              <a:spcBef>
                <a:spcPts val="0"/>
              </a:spcBef>
              <a:spcAft>
                <a:spcPts val="0"/>
              </a:spcAft>
              <a:buSzPts val="2800"/>
              <a:buFont typeface="Open Sans"/>
              <a:buNone/>
              <a:defRPr>
                <a:latin typeface="Open Sans"/>
                <a:ea typeface="Open Sans"/>
                <a:cs typeface="Open Sans"/>
                <a:sym typeface="Open Sans"/>
              </a:defRPr>
            </a:lvl3pPr>
            <a:lvl4pPr lvl="3">
              <a:spcBef>
                <a:spcPts val="0"/>
              </a:spcBef>
              <a:spcAft>
                <a:spcPts val="0"/>
              </a:spcAft>
              <a:buSzPts val="2800"/>
              <a:buFont typeface="Open Sans"/>
              <a:buNone/>
              <a:defRPr>
                <a:latin typeface="Open Sans"/>
                <a:ea typeface="Open Sans"/>
                <a:cs typeface="Open Sans"/>
                <a:sym typeface="Open Sans"/>
              </a:defRPr>
            </a:lvl4pPr>
            <a:lvl5pPr lvl="4">
              <a:spcBef>
                <a:spcPts val="0"/>
              </a:spcBef>
              <a:spcAft>
                <a:spcPts val="0"/>
              </a:spcAft>
              <a:buSzPts val="2800"/>
              <a:buFont typeface="Open Sans"/>
              <a:buNone/>
              <a:defRPr>
                <a:latin typeface="Open Sans"/>
                <a:ea typeface="Open Sans"/>
                <a:cs typeface="Open Sans"/>
                <a:sym typeface="Open Sans"/>
              </a:defRPr>
            </a:lvl5pPr>
            <a:lvl6pPr lvl="5">
              <a:spcBef>
                <a:spcPts val="0"/>
              </a:spcBef>
              <a:spcAft>
                <a:spcPts val="0"/>
              </a:spcAft>
              <a:buSzPts val="2800"/>
              <a:buFont typeface="Open Sans"/>
              <a:buNone/>
              <a:defRPr>
                <a:latin typeface="Open Sans"/>
                <a:ea typeface="Open Sans"/>
                <a:cs typeface="Open Sans"/>
                <a:sym typeface="Open Sans"/>
              </a:defRPr>
            </a:lvl6pPr>
            <a:lvl7pPr lvl="6">
              <a:spcBef>
                <a:spcPts val="0"/>
              </a:spcBef>
              <a:spcAft>
                <a:spcPts val="0"/>
              </a:spcAft>
              <a:buSzPts val="2800"/>
              <a:buFont typeface="Open Sans"/>
              <a:buNone/>
              <a:defRPr>
                <a:latin typeface="Open Sans"/>
                <a:ea typeface="Open Sans"/>
                <a:cs typeface="Open Sans"/>
                <a:sym typeface="Open Sans"/>
              </a:defRPr>
            </a:lvl7pPr>
            <a:lvl8pPr lvl="7">
              <a:spcBef>
                <a:spcPts val="0"/>
              </a:spcBef>
              <a:spcAft>
                <a:spcPts val="0"/>
              </a:spcAft>
              <a:buSzPts val="2800"/>
              <a:buFont typeface="Open Sans"/>
              <a:buNone/>
              <a:defRPr>
                <a:latin typeface="Open Sans"/>
                <a:ea typeface="Open Sans"/>
                <a:cs typeface="Open Sans"/>
                <a:sym typeface="Open Sans"/>
              </a:defRPr>
            </a:lvl8pPr>
            <a:lvl9pPr lvl="8">
              <a:spcBef>
                <a:spcPts val="0"/>
              </a:spcBef>
              <a:spcAft>
                <a:spcPts val="0"/>
              </a:spcAft>
              <a:buSzPts val="2800"/>
              <a:buFont typeface="Open Sans"/>
              <a:buNone/>
              <a:defRPr>
                <a:latin typeface="Open Sans"/>
                <a:ea typeface="Open Sans"/>
                <a:cs typeface="Open Sans"/>
                <a:sym typeface="Open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Founder's Rock">
  <p:cSld name="SECTION_HEADER_2_1">
    <p:bg>
      <p:bgPr>
        <a:solidFill>
          <a:schemeClr val="accent1"/>
        </a:solidFill>
      </p:bgPr>
    </p:bg>
    <p:spTree>
      <p:nvGrpSpPr>
        <p:cNvPr id="20" name="Shape 20"/>
        <p:cNvGrpSpPr/>
        <p:nvPr/>
      </p:nvGrpSpPr>
      <p:grpSpPr>
        <a:xfrm>
          <a:off x="0" y="0"/>
          <a:ext cx="0" cy="0"/>
          <a:chOff x="0" y="0"/>
          <a:chExt cx="0" cy="0"/>
        </a:xfrm>
      </p:grpSpPr>
      <p:pic>
        <p:nvPicPr>
          <p:cNvPr id="21" name="Google Shape;21;p5"/>
          <p:cNvPicPr preferRelativeResize="0"/>
          <p:nvPr/>
        </p:nvPicPr>
        <p:blipFill>
          <a:blip r:embed="rId2">
            <a:alphaModFix amt="20000"/>
          </a:blip>
          <a:stretch>
            <a:fillRect/>
          </a:stretch>
        </p:blipFill>
        <p:spPr>
          <a:xfrm>
            <a:off x="4316575" y="733275"/>
            <a:ext cx="4827448" cy="4410223"/>
          </a:xfrm>
          <a:prstGeom prst="rect">
            <a:avLst/>
          </a:prstGeom>
          <a:noFill/>
          <a:ln>
            <a:noFill/>
          </a:ln>
        </p:spPr>
      </p:pic>
      <p:sp>
        <p:nvSpPr>
          <p:cNvPr id="22" name="Google Shape;22;p5"/>
          <p:cNvSpPr txBox="1"/>
          <p:nvPr>
            <p:ph type="ctrTitle"/>
          </p:nvPr>
        </p:nvSpPr>
        <p:spPr>
          <a:xfrm>
            <a:off x="389775" y="2000250"/>
            <a:ext cx="8520600" cy="114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400"/>
              <a:buNone/>
              <a:defRPr sz="44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Soybean">
  <p:cSld name="SECTION_HEADER_2_1_1">
    <p:bg>
      <p:bgPr>
        <a:solidFill>
          <a:schemeClr val="accent6"/>
        </a:solidFill>
      </p:bgPr>
    </p:bg>
    <p:spTree>
      <p:nvGrpSpPr>
        <p:cNvPr id="23" name="Shape 23"/>
        <p:cNvGrpSpPr/>
        <p:nvPr/>
      </p:nvGrpSpPr>
      <p:grpSpPr>
        <a:xfrm>
          <a:off x="0" y="0"/>
          <a:ext cx="0" cy="0"/>
          <a:chOff x="0" y="0"/>
          <a:chExt cx="0" cy="0"/>
        </a:xfrm>
      </p:grpSpPr>
      <p:pic>
        <p:nvPicPr>
          <p:cNvPr id="24" name="Google Shape;24;p6"/>
          <p:cNvPicPr preferRelativeResize="0"/>
          <p:nvPr/>
        </p:nvPicPr>
        <p:blipFill>
          <a:blip r:embed="rId2">
            <a:alphaModFix amt="20000"/>
          </a:blip>
          <a:stretch>
            <a:fillRect/>
          </a:stretch>
        </p:blipFill>
        <p:spPr>
          <a:xfrm>
            <a:off x="4316575" y="733275"/>
            <a:ext cx="4827448" cy="4410223"/>
          </a:xfrm>
          <a:prstGeom prst="rect">
            <a:avLst/>
          </a:prstGeom>
          <a:noFill/>
          <a:ln>
            <a:noFill/>
          </a:ln>
        </p:spPr>
      </p:pic>
      <p:sp>
        <p:nvSpPr>
          <p:cNvPr id="25" name="Google Shape;25;p6"/>
          <p:cNvSpPr txBox="1"/>
          <p:nvPr>
            <p:ph type="ctrTitle"/>
          </p:nvPr>
        </p:nvSpPr>
        <p:spPr>
          <a:xfrm>
            <a:off x="389775" y="2000250"/>
            <a:ext cx="8520600" cy="114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400"/>
              <a:buNone/>
              <a:defRPr sz="44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Campanile Sunset">
  <p:cSld name="SECTION_HEADER_1">
    <p:spTree>
      <p:nvGrpSpPr>
        <p:cNvPr id="26" name="Shape 26"/>
        <p:cNvGrpSpPr/>
        <p:nvPr/>
      </p:nvGrpSpPr>
      <p:grpSpPr>
        <a:xfrm>
          <a:off x="0" y="0"/>
          <a:ext cx="0" cy="0"/>
          <a:chOff x="0" y="0"/>
          <a:chExt cx="0" cy="0"/>
        </a:xfrm>
      </p:grpSpPr>
      <p:pic>
        <p:nvPicPr>
          <p:cNvPr id="27" name="Google Shape;27;p7"/>
          <p:cNvPicPr preferRelativeResize="0"/>
          <p:nvPr/>
        </p:nvPicPr>
        <p:blipFill rotWithShape="1">
          <a:blip r:embed="rId2">
            <a:alphaModFix/>
          </a:blip>
          <a:srcRect b="38252" l="0" r="0" t="4900"/>
          <a:stretch/>
        </p:blipFill>
        <p:spPr>
          <a:xfrm>
            <a:off x="0" y="200"/>
            <a:ext cx="9144003" cy="3352800"/>
          </a:xfrm>
          <a:prstGeom prst="rect">
            <a:avLst/>
          </a:prstGeom>
          <a:noFill/>
          <a:ln>
            <a:noFill/>
          </a:ln>
        </p:spPr>
      </p:pic>
      <p:sp>
        <p:nvSpPr>
          <p:cNvPr id="28" name="Google Shape;28;p7"/>
          <p:cNvSpPr txBox="1"/>
          <p:nvPr>
            <p:ph type="title"/>
          </p:nvPr>
        </p:nvSpPr>
        <p:spPr>
          <a:xfrm>
            <a:off x="398875" y="2031000"/>
            <a:ext cx="8185200" cy="1081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7"/>
          <p:cNvSpPr txBox="1"/>
          <p:nvPr>
            <p:ph idx="1" type="subTitle"/>
          </p:nvPr>
        </p:nvSpPr>
        <p:spPr>
          <a:xfrm>
            <a:off x="406546" y="3455750"/>
            <a:ext cx="7640400" cy="897600"/>
          </a:xfrm>
          <a:prstGeom prst="rect">
            <a:avLst/>
          </a:prstGeom>
        </p:spPr>
        <p:txBody>
          <a:bodyPr anchorCtr="0" anchor="t" bIns="91425" lIns="91425" spcFirstLastPara="1" rIns="91425" wrap="square" tIns="91425">
            <a:norm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0" name="Google Shape;30;p7" title="UCB_Horizontal UDAR540.png"/>
          <p:cNvPicPr preferRelativeResize="0"/>
          <p:nvPr/>
        </p:nvPicPr>
        <p:blipFill rotWithShape="1">
          <a:blip r:embed="rId3">
            <a:alphaModFix/>
          </a:blip>
          <a:srcRect b="0" l="129" r="129" t="0"/>
          <a:stretch/>
        </p:blipFill>
        <p:spPr>
          <a:xfrm>
            <a:off x="7075675" y="4594825"/>
            <a:ext cx="1675776" cy="315850"/>
          </a:xfrm>
          <a:prstGeom prst="rect">
            <a:avLst/>
          </a:prstGeom>
          <a:noFill/>
          <a:ln>
            <a:noFill/>
          </a:ln>
        </p:spPr>
      </p:pic>
    </p:spTree>
  </p:cSld>
  <p:clrMapOvr>
    <a:masterClrMapping/>
  </p:clrMapOvr>
  <p:extLst>
    <p:ext uri="{DCECCB84-F9BA-43D5-87BE-67443E8EF086}">
      <p15:sldGuideLst>
        <p15:guide id="1" pos="319">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Campanile with blossoms">
  <p:cSld name="SECTION_HEADER_1_2">
    <p:spTree>
      <p:nvGrpSpPr>
        <p:cNvPr id="31" name="Shape 31"/>
        <p:cNvGrpSpPr/>
        <p:nvPr/>
      </p:nvGrpSpPr>
      <p:grpSpPr>
        <a:xfrm>
          <a:off x="0" y="0"/>
          <a:ext cx="0" cy="0"/>
          <a:chOff x="0" y="0"/>
          <a:chExt cx="0" cy="0"/>
        </a:xfrm>
      </p:grpSpPr>
      <p:pic>
        <p:nvPicPr>
          <p:cNvPr id="32" name="Google Shape;32;p8" title="DSC_2682.jpg"/>
          <p:cNvPicPr preferRelativeResize="0"/>
          <p:nvPr/>
        </p:nvPicPr>
        <p:blipFill rotWithShape="1">
          <a:blip r:embed="rId2">
            <a:alphaModFix/>
          </a:blip>
          <a:srcRect b="12587" l="0" r="0" t="32398"/>
          <a:stretch/>
        </p:blipFill>
        <p:spPr>
          <a:xfrm>
            <a:off x="0" y="200"/>
            <a:ext cx="9144003" cy="3352802"/>
          </a:xfrm>
          <a:prstGeom prst="rect">
            <a:avLst/>
          </a:prstGeom>
          <a:noFill/>
          <a:ln>
            <a:noFill/>
          </a:ln>
        </p:spPr>
      </p:pic>
      <p:sp>
        <p:nvSpPr>
          <p:cNvPr id="33" name="Google Shape;33;p8"/>
          <p:cNvSpPr txBox="1"/>
          <p:nvPr>
            <p:ph type="title"/>
          </p:nvPr>
        </p:nvSpPr>
        <p:spPr>
          <a:xfrm>
            <a:off x="398875" y="2031000"/>
            <a:ext cx="8185200" cy="1081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8"/>
          <p:cNvSpPr txBox="1"/>
          <p:nvPr>
            <p:ph idx="1" type="subTitle"/>
          </p:nvPr>
        </p:nvSpPr>
        <p:spPr>
          <a:xfrm>
            <a:off x="406546" y="3455750"/>
            <a:ext cx="7640400" cy="897600"/>
          </a:xfrm>
          <a:prstGeom prst="rect">
            <a:avLst/>
          </a:prstGeom>
        </p:spPr>
        <p:txBody>
          <a:bodyPr anchorCtr="0" anchor="t" bIns="91425" lIns="91425" spcFirstLastPara="1" rIns="91425" wrap="square" tIns="91425">
            <a:norm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5" name="Google Shape;35;p8" title="UCB_Horizontal UDAR540.png"/>
          <p:cNvPicPr preferRelativeResize="0"/>
          <p:nvPr/>
        </p:nvPicPr>
        <p:blipFill rotWithShape="1">
          <a:blip r:embed="rId3">
            <a:alphaModFix/>
          </a:blip>
          <a:srcRect b="0" l="129" r="129" t="0"/>
          <a:stretch/>
        </p:blipFill>
        <p:spPr>
          <a:xfrm>
            <a:off x="7075675" y="4594825"/>
            <a:ext cx="1675776" cy="315850"/>
          </a:xfrm>
          <a:prstGeom prst="rect">
            <a:avLst/>
          </a:prstGeom>
          <a:noFill/>
          <a:ln>
            <a:noFill/>
          </a:ln>
        </p:spPr>
      </p:pic>
    </p:spTree>
  </p:cSld>
  <p:clrMapOvr>
    <a:masterClrMapping/>
  </p:clrMapOvr>
  <p:extLst>
    <p:ext uri="{DCECCB84-F9BA-43D5-87BE-67443E8EF086}">
      <p15:sldGuideLst>
        <p15:guide id="1" pos="319">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Campanile with white blossoms">
  <p:cSld name="SECTION_HEADER_1_2_1">
    <p:spTree>
      <p:nvGrpSpPr>
        <p:cNvPr id="36" name="Shape 36"/>
        <p:cNvGrpSpPr/>
        <p:nvPr/>
      </p:nvGrpSpPr>
      <p:grpSpPr>
        <a:xfrm>
          <a:off x="0" y="0"/>
          <a:ext cx="0" cy="0"/>
          <a:chOff x="0" y="0"/>
          <a:chExt cx="0" cy="0"/>
        </a:xfrm>
      </p:grpSpPr>
      <p:pic>
        <p:nvPicPr>
          <p:cNvPr id="37" name="Google Shape;37;p9" title="DSC_2273.jpg"/>
          <p:cNvPicPr preferRelativeResize="0"/>
          <p:nvPr/>
        </p:nvPicPr>
        <p:blipFill rotWithShape="1">
          <a:blip r:embed="rId2">
            <a:alphaModFix/>
          </a:blip>
          <a:srcRect b="11861" l="0" r="0" t="33802"/>
          <a:stretch/>
        </p:blipFill>
        <p:spPr>
          <a:xfrm>
            <a:off x="0" y="0"/>
            <a:ext cx="9144003" cy="3352801"/>
          </a:xfrm>
          <a:prstGeom prst="rect">
            <a:avLst/>
          </a:prstGeom>
          <a:noFill/>
          <a:ln>
            <a:noFill/>
          </a:ln>
        </p:spPr>
      </p:pic>
      <p:sp>
        <p:nvSpPr>
          <p:cNvPr id="38" name="Google Shape;38;p9"/>
          <p:cNvSpPr txBox="1"/>
          <p:nvPr>
            <p:ph type="title"/>
          </p:nvPr>
        </p:nvSpPr>
        <p:spPr>
          <a:xfrm>
            <a:off x="398875" y="2031000"/>
            <a:ext cx="8185200" cy="1081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 name="Google Shape;39;p9"/>
          <p:cNvSpPr txBox="1"/>
          <p:nvPr>
            <p:ph idx="1" type="subTitle"/>
          </p:nvPr>
        </p:nvSpPr>
        <p:spPr>
          <a:xfrm>
            <a:off x="406546" y="3455750"/>
            <a:ext cx="7640400" cy="897600"/>
          </a:xfrm>
          <a:prstGeom prst="rect">
            <a:avLst/>
          </a:prstGeom>
        </p:spPr>
        <p:txBody>
          <a:bodyPr anchorCtr="0" anchor="t" bIns="91425" lIns="91425" spcFirstLastPara="1" rIns="91425" wrap="square" tIns="91425">
            <a:norm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0" name="Google Shape;40;p9" title="UCB_Horizontal UDAR540.png"/>
          <p:cNvPicPr preferRelativeResize="0"/>
          <p:nvPr/>
        </p:nvPicPr>
        <p:blipFill rotWithShape="1">
          <a:blip r:embed="rId3">
            <a:alphaModFix/>
          </a:blip>
          <a:srcRect b="0" l="129" r="129" t="0"/>
          <a:stretch/>
        </p:blipFill>
        <p:spPr>
          <a:xfrm>
            <a:off x="7075675" y="4594825"/>
            <a:ext cx="1675776" cy="315850"/>
          </a:xfrm>
          <a:prstGeom prst="rect">
            <a:avLst/>
          </a:prstGeom>
          <a:noFill/>
          <a:ln>
            <a:noFill/>
          </a:ln>
        </p:spPr>
      </p:pic>
    </p:spTree>
  </p:cSld>
  <p:clrMapOvr>
    <a:masterClrMapping/>
  </p:clrMapOvr>
  <p:extLst>
    <p:ext uri="{DCECCB84-F9BA-43D5-87BE-67443E8EF086}">
      <p15:sldGuideLst>
        <p15:guide id="1" pos="319">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ather Gate with pink blossoms">
  <p:cSld name="SECTION_HEADER_1_2_1_1">
    <p:spTree>
      <p:nvGrpSpPr>
        <p:cNvPr id="41" name="Shape 41"/>
        <p:cNvGrpSpPr/>
        <p:nvPr/>
      </p:nvGrpSpPr>
      <p:grpSpPr>
        <a:xfrm>
          <a:off x="0" y="0"/>
          <a:ext cx="0" cy="0"/>
          <a:chOff x="0" y="0"/>
          <a:chExt cx="0" cy="0"/>
        </a:xfrm>
      </p:grpSpPr>
      <p:pic>
        <p:nvPicPr>
          <p:cNvPr id="42" name="Google Shape;42;p10" title="IMG_1219.jpg"/>
          <p:cNvPicPr preferRelativeResize="0"/>
          <p:nvPr/>
        </p:nvPicPr>
        <p:blipFill rotWithShape="1">
          <a:blip r:embed="rId2">
            <a:alphaModFix/>
          </a:blip>
          <a:srcRect b="20121" l="0" r="0" t="24945"/>
          <a:stretch/>
        </p:blipFill>
        <p:spPr>
          <a:xfrm>
            <a:off x="0" y="200"/>
            <a:ext cx="9144003" cy="3352800"/>
          </a:xfrm>
          <a:prstGeom prst="rect">
            <a:avLst/>
          </a:prstGeom>
          <a:noFill/>
          <a:ln>
            <a:noFill/>
          </a:ln>
        </p:spPr>
      </p:pic>
      <p:sp>
        <p:nvSpPr>
          <p:cNvPr id="43" name="Google Shape;43;p10"/>
          <p:cNvSpPr txBox="1"/>
          <p:nvPr>
            <p:ph type="title"/>
          </p:nvPr>
        </p:nvSpPr>
        <p:spPr>
          <a:xfrm>
            <a:off x="398875" y="2031000"/>
            <a:ext cx="8185200" cy="1081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 name="Google Shape;44;p10"/>
          <p:cNvSpPr txBox="1"/>
          <p:nvPr>
            <p:ph idx="1" type="subTitle"/>
          </p:nvPr>
        </p:nvSpPr>
        <p:spPr>
          <a:xfrm>
            <a:off x="406546" y="3455750"/>
            <a:ext cx="7640400" cy="897600"/>
          </a:xfrm>
          <a:prstGeom prst="rect">
            <a:avLst/>
          </a:prstGeom>
        </p:spPr>
        <p:txBody>
          <a:bodyPr anchorCtr="0" anchor="t" bIns="91425" lIns="91425" spcFirstLastPara="1" rIns="91425" wrap="square" tIns="91425">
            <a:norm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5" name="Google Shape;45;p10" title="UCB_Horizontal UDAR540.png"/>
          <p:cNvPicPr preferRelativeResize="0"/>
          <p:nvPr/>
        </p:nvPicPr>
        <p:blipFill rotWithShape="1">
          <a:blip r:embed="rId3">
            <a:alphaModFix/>
          </a:blip>
          <a:srcRect b="0" l="129" r="129" t="0"/>
          <a:stretch/>
        </p:blipFill>
        <p:spPr>
          <a:xfrm>
            <a:off x="7075675" y="4594825"/>
            <a:ext cx="1675776" cy="315850"/>
          </a:xfrm>
          <a:prstGeom prst="rect">
            <a:avLst/>
          </a:prstGeom>
          <a:noFill/>
          <a:ln>
            <a:noFill/>
          </a:ln>
        </p:spPr>
      </p:pic>
    </p:spTree>
  </p:cSld>
  <p:clrMapOvr>
    <a:masterClrMapping/>
  </p:clrMapOvr>
  <p:extLst>
    <p:ext uri="{DCECCB84-F9BA-43D5-87BE-67443E8EF086}">
      <p15:sldGuideLst>
        <p15:guide id="1" pos="319">
          <p15:clr>
            <a:srgbClr val="E46962"/>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200"/>
              <a:buNone/>
              <a:defRPr b="1" sz="2200">
                <a:solidFill>
                  <a:schemeClr val="dk2"/>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417056"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Char char="●"/>
              <a:defRPr sz="1800">
                <a:solidFill>
                  <a:schemeClr val="dk1"/>
                </a:solidFill>
              </a:defRPr>
            </a:lvl1pPr>
            <a:lvl2pPr indent="-317500" lvl="1" marL="914400">
              <a:lnSpc>
                <a:spcPct val="115000"/>
              </a:lnSpc>
              <a:spcBef>
                <a:spcPts val="0"/>
              </a:spcBef>
              <a:spcAft>
                <a:spcPts val="0"/>
              </a:spcAft>
              <a:buClr>
                <a:schemeClr val="dk1"/>
              </a:buClr>
              <a:buSzPts val="1400"/>
              <a:buChar char="○"/>
              <a:defRPr>
                <a:solidFill>
                  <a:schemeClr val="dk1"/>
                </a:solidFill>
              </a:defRPr>
            </a:lvl2pPr>
            <a:lvl3pPr indent="-317500" lvl="2" marL="1371600">
              <a:lnSpc>
                <a:spcPct val="115000"/>
              </a:lnSpc>
              <a:spcBef>
                <a:spcPts val="0"/>
              </a:spcBef>
              <a:spcAft>
                <a:spcPts val="0"/>
              </a:spcAft>
              <a:buClr>
                <a:schemeClr val="dk1"/>
              </a:buClr>
              <a:buSzPts val="1400"/>
              <a:buChar char="■"/>
              <a:defRPr>
                <a:solidFill>
                  <a:schemeClr val="dk1"/>
                </a:solidFill>
              </a:defRPr>
            </a:lvl3pPr>
            <a:lvl4pPr indent="-317500" lvl="3" marL="1828800">
              <a:lnSpc>
                <a:spcPct val="115000"/>
              </a:lnSpc>
              <a:spcBef>
                <a:spcPts val="0"/>
              </a:spcBef>
              <a:spcAft>
                <a:spcPts val="0"/>
              </a:spcAft>
              <a:buClr>
                <a:schemeClr val="dk1"/>
              </a:buClr>
              <a:buSzPts val="1400"/>
              <a:buChar char="●"/>
              <a:defRPr>
                <a:solidFill>
                  <a:schemeClr val="dk1"/>
                </a:solidFill>
              </a:defRPr>
            </a:lvl4pPr>
            <a:lvl5pPr indent="-317500" lvl="4" marL="2286000">
              <a:lnSpc>
                <a:spcPct val="115000"/>
              </a:lnSpc>
              <a:spcBef>
                <a:spcPts val="0"/>
              </a:spcBef>
              <a:spcAft>
                <a:spcPts val="0"/>
              </a:spcAft>
              <a:buClr>
                <a:schemeClr val="dk1"/>
              </a:buClr>
              <a:buSzPts val="1400"/>
              <a:buChar char="○"/>
              <a:defRPr>
                <a:solidFill>
                  <a:schemeClr val="dk1"/>
                </a:solidFill>
              </a:defRPr>
            </a:lvl5pPr>
            <a:lvl6pPr indent="-317500" lvl="5" marL="2743200">
              <a:lnSpc>
                <a:spcPct val="115000"/>
              </a:lnSpc>
              <a:spcBef>
                <a:spcPts val="0"/>
              </a:spcBef>
              <a:spcAft>
                <a:spcPts val="0"/>
              </a:spcAft>
              <a:buClr>
                <a:schemeClr val="dk1"/>
              </a:buClr>
              <a:buSzPts val="1400"/>
              <a:buChar char="■"/>
              <a:defRPr>
                <a:solidFill>
                  <a:schemeClr val="dk1"/>
                </a:solidFill>
              </a:defRPr>
            </a:lvl6pPr>
            <a:lvl7pPr indent="-317500" lvl="6" marL="3200400">
              <a:lnSpc>
                <a:spcPct val="115000"/>
              </a:lnSpc>
              <a:spcBef>
                <a:spcPts val="0"/>
              </a:spcBef>
              <a:spcAft>
                <a:spcPts val="0"/>
              </a:spcAft>
              <a:buClr>
                <a:schemeClr val="dk1"/>
              </a:buClr>
              <a:buSzPts val="1400"/>
              <a:buChar char="●"/>
              <a:defRPr>
                <a:solidFill>
                  <a:schemeClr val="dk1"/>
                </a:solidFill>
              </a:defRPr>
            </a:lvl7pPr>
            <a:lvl8pPr indent="-317500" lvl="7" marL="3657600">
              <a:lnSpc>
                <a:spcPct val="115000"/>
              </a:lnSpc>
              <a:spcBef>
                <a:spcPts val="0"/>
              </a:spcBef>
              <a:spcAft>
                <a:spcPts val="0"/>
              </a:spcAft>
              <a:buClr>
                <a:schemeClr val="dk1"/>
              </a:buClr>
              <a:buSzPts val="1400"/>
              <a:buChar char="○"/>
              <a:defRPr>
                <a:solidFill>
                  <a:schemeClr val="dk1"/>
                </a:solidFill>
              </a:defRPr>
            </a:lvl8pPr>
            <a:lvl9pPr indent="-317500" lvl="8" marL="4114800">
              <a:lnSpc>
                <a:spcPct val="115000"/>
              </a:lnSpc>
              <a:spcBef>
                <a:spcPts val="0"/>
              </a:spcBef>
              <a:spcAft>
                <a:spcPts val="0"/>
              </a:spcAft>
              <a:buClr>
                <a:schemeClr val="dk1"/>
              </a:buClr>
              <a:buSzPts val="1400"/>
              <a:buChar char="■"/>
              <a:defRPr>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66.png"/><Relationship Id="rId6" Type="http://schemas.openxmlformats.org/officeDocument/2006/relationships/image" Target="../media/image52.png"/><Relationship Id="rId7" Type="http://schemas.openxmlformats.org/officeDocument/2006/relationships/image" Target="../media/image41.png"/><Relationship Id="rId8"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54.png"/><Relationship Id="rId4" Type="http://schemas.openxmlformats.org/officeDocument/2006/relationships/image" Target="../media/image47.png"/><Relationship Id="rId5"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11.jpg"/><Relationship Id="rId5" Type="http://schemas.openxmlformats.org/officeDocument/2006/relationships/image" Target="../media/image10.jpg"/><Relationship Id="rId6" Type="http://schemas.openxmlformats.org/officeDocument/2006/relationships/image" Target="../media/image19.png"/><Relationship Id="rId7"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63.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58.png"/><Relationship Id="rId4" Type="http://schemas.openxmlformats.org/officeDocument/2006/relationships/image" Target="../media/image48.png"/><Relationship Id="rId5"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61.png"/><Relationship Id="rId4" Type="http://schemas.openxmlformats.org/officeDocument/2006/relationships/image" Target="../media/image64.png"/><Relationship Id="rId5" Type="http://schemas.openxmlformats.org/officeDocument/2006/relationships/image" Target="../media/image57.png"/><Relationship Id="rId6" Type="http://schemas.openxmlformats.org/officeDocument/2006/relationships/image" Target="../media/image62.png"/><Relationship Id="rId7"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23.png"/><Relationship Id="rId5"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hyperlink" Target="http://drive.google.com/file/d/1mgylKnlOv2Bfit4AodBWfHcuAKvcK8cd/view" TargetMode="External"/><Relationship Id="rId4" Type="http://schemas.openxmlformats.org/officeDocument/2006/relationships/image" Target="../media/image2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51.png"/><Relationship Id="rId4" Type="http://schemas.openxmlformats.org/officeDocument/2006/relationships/image" Target="../media/image33.png"/><Relationship Id="rId5"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46.png"/><Relationship Id="rId6" Type="http://schemas.openxmlformats.org/officeDocument/2006/relationships/image" Target="../media/image38.png"/><Relationship Id="rId7"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98875" y="2031000"/>
            <a:ext cx="8185200" cy="108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500">
                <a:latin typeface="Inter"/>
                <a:ea typeface="Inter"/>
                <a:cs typeface="Inter"/>
                <a:sym typeface="Inter"/>
              </a:rPr>
              <a:t>UnBarred 2.0</a:t>
            </a:r>
            <a:endParaRPr sz="3500">
              <a:latin typeface="Inter"/>
              <a:ea typeface="Inter"/>
              <a:cs typeface="Inter"/>
              <a:sym typeface="Inter"/>
            </a:endParaRPr>
          </a:p>
        </p:txBody>
      </p:sp>
      <p:sp>
        <p:nvSpPr>
          <p:cNvPr id="203" name="Google Shape;203;p34"/>
          <p:cNvSpPr txBox="1"/>
          <p:nvPr>
            <p:ph idx="1" type="subTitle"/>
          </p:nvPr>
        </p:nvSpPr>
        <p:spPr>
          <a:xfrm>
            <a:off x="406546" y="3455750"/>
            <a:ext cx="7640400" cy="897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sz="2000">
                <a:latin typeface="Inter"/>
                <a:ea typeface="Inter"/>
                <a:cs typeface="Inter"/>
                <a:sym typeface="Inter"/>
              </a:rPr>
              <a:t>Public Interest Research System</a:t>
            </a:r>
            <a:endParaRPr sz="2000">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3"/>
          <p:cNvSpPr txBox="1"/>
          <p:nvPr>
            <p:ph idx="4294967295" type="title"/>
          </p:nvPr>
        </p:nvSpPr>
        <p:spPr>
          <a:xfrm>
            <a:off x="310900" y="448050"/>
            <a:ext cx="8707500" cy="3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30">
                <a:latin typeface="Inter"/>
                <a:ea typeface="Inter"/>
                <a:cs typeface="Inter"/>
                <a:sym typeface="Inter"/>
              </a:rPr>
              <a:t>Sample Data: Transformation to Structured Legal Chunks</a:t>
            </a:r>
            <a:endParaRPr sz="2330">
              <a:latin typeface="Inter"/>
              <a:ea typeface="Inter"/>
              <a:cs typeface="Inter"/>
              <a:sym typeface="Inter"/>
            </a:endParaRPr>
          </a:p>
        </p:txBody>
      </p:sp>
      <p:pic>
        <p:nvPicPr>
          <p:cNvPr id="356" name="Google Shape;356;p43"/>
          <p:cNvPicPr preferRelativeResize="0"/>
          <p:nvPr/>
        </p:nvPicPr>
        <p:blipFill>
          <a:blip r:embed="rId3">
            <a:alphaModFix/>
          </a:blip>
          <a:stretch>
            <a:fillRect/>
          </a:stretch>
        </p:blipFill>
        <p:spPr>
          <a:xfrm>
            <a:off x="5203611" y="2046231"/>
            <a:ext cx="3051189" cy="2587063"/>
          </a:xfrm>
          <a:prstGeom prst="rect">
            <a:avLst/>
          </a:prstGeom>
          <a:noFill/>
          <a:ln cap="flat" cmpd="sng" w="8175">
            <a:solidFill>
              <a:schemeClr val="dk2"/>
            </a:solidFill>
            <a:prstDash val="solid"/>
            <a:round/>
            <a:headEnd len="sm" w="sm" type="none"/>
            <a:tailEnd len="sm" w="sm" type="none"/>
          </a:ln>
        </p:spPr>
      </p:pic>
      <p:pic>
        <p:nvPicPr>
          <p:cNvPr id="357" name="Google Shape;357;p43"/>
          <p:cNvPicPr preferRelativeResize="0"/>
          <p:nvPr/>
        </p:nvPicPr>
        <p:blipFill>
          <a:blip r:embed="rId4">
            <a:alphaModFix/>
          </a:blip>
          <a:stretch>
            <a:fillRect/>
          </a:stretch>
        </p:blipFill>
        <p:spPr>
          <a:xfrm>
            <a:off x="895680" y="1825090"/>
            <a:ext cx="3436651" cy="3066959"/>
          </a:xfrm>
          <a:prstGeom prst="rect">
            <a:avLst/>
          </a:prstGeom>
          <a:noFill/>
          <a:ln>
            <a:noFill/>
          </a:ln>
        </p:spPr>
      </p:pic>
      <p:sp>
        <p:nvSpPr>
          <p:cNvPr id="358" name="Google Shape;358;p43"/>
          <p:cNvSpPr/>
          <p:nvPr/>
        </p:nvSpPr>
        <p:spPr>
          <a:xfrm>
            <a:off x="895680" y="2548443"/>
            <a:ext cx="4220700" cy="1620300"/>
          </a:xfrm>
          <a:prstGeom prst="rightArrow">
            <a:avLst>
              <a:gd fmla="val 50000" name="adj1"/>
              <a:gd fmla="val 50000" name="adj2"/>
            </a:avLst>
          </a:prstGeom>
          <a:noFill/>
          <a:ln cap="flat" cmpd="sng" w="32700">
            <a:solidFill>
              <a:schemeClr val="lt2"/>
            </a:solidFill>
            <a:prstDash val="solid"/>
            <a:round/>
            <a:headEnd len="sm" w="sm" type="none"/>
            <a:tailEnd len="sm" w="sm" type="none"/>
          </a:ln>
        </p:spPr>
        <p:txBody>
          <a:bodyPr anchorCtr="0" anchor="ctr" bIns="78475" lIns="78475" spcFirstLastPara="1" rIns="78475" wrap="square" tIns="78475">
            <a:noAutofit/>
          </a:bodyPr>
          <a:lstStyle/>
          <a:p>
            <a:pPr indent="0" lvl="0" marL="0" rtl="0" algn="ctr">
              <a:spcBef>
                <a:spcPts val="0"/>
              </a:spcBef>
              <a:spcAft>
                <a:spcPts val="0"/>
              </a:spcAft>
              <a:buNone/>
            </a:pPr>
            <a:r>
              <a:t/>
            </a:r>
            <a:endParaRPr sz="1201"/>
          </a:p>
        </p:txBody>
      </p:sp>
      <p:sp>
        <p:nvSpPr>
          <p:cNvPr id="359" name="Google Shape;359;p43"/>
          <p:cNvSpPr/>
          <p:nvPr/>
        </p:nvSpPr>
        <p:spPr>
          <a:xfrm>
            <a:off x="889200" y="1804169"/>
            <a:ext cx="3458700" cy="3108900"/>
          </a:xfrm>
          <a:prstGeom prst="rect">
            <a:avLst/>
          </a:prstGeom>
          <a:noFill/>
          <a:ln cap="flat" cmpd="sng" w="8175">
            <a:solidFill>
              <a:schemeClr val="dk2"/>
            </a:solidFill>
            <a:prstDash val="solid"/>
            <a:round/>
            <a:headEnd len="sm" w="sm" type="none"/>
            <a:tailEnd len="sm" w="sm" type="none"/>
          </a:ln>
        </p:spPr>
        <p:txBody>
          <a:bodyPr anchorCtr="0" anchor="ctr" bIns="78475" lIns="78475" spcFirstLastPara="1" rIns="78475" wrap="square" tIns="78475">
            <a:noAutofit/>
          </a:bodyPr>
          <a:lstStyle/>
          <a:p>
            <a:pPr indent="0" lvl="0" marL="0" rtl="0" algn="ctr">
              <a:spcBef>
                <a:spcPts val="0"/>
              </a:spcBef>
              <a:spcAft>
                <a:spcPts val="0"/>
              </a:spcAft>
              <a:buNone/>
            </a:pPr>
            <a:r>
              <a:t/>
            </a:r>
            <a:endParaRPr sz="1201">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4"/>
          <p:cNvSpPr txBox="1"/>
          <p:nvPr>
            <p:ph type="ctrTitle"/>
          </p:nvPr>
        </p:nvSpPr>
        <p:spPr>
          <a:xfrm>
            <a:off x="389775" y="2000250"/>
            <a:ext cx="8520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4000">
                <a:latin typeface="Inter"/>
                <a:ea typeface="Inter"/>
                <a:cs typeface="Inter"/>
                <a:sym typeface="Inter"/>
              </a:rPr>
              <a:t>Technical Approach</a:t>
            </a:r>
            <a:endParaRPr sz="4000">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5"/>
          <p:cNvSpPr txBox="1"/>
          <p:nvPr>
            <p:ph idx="4294967295" type="title"/>
          </p:nvPr>
        </p:nvSpPr>
        <p:spPr>
          <a:xfrm>
            <a:off x="310900" y="448050"/>
            <a:ext cx="8218200" cy="47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latin typeface="Inter"/>
                <a:ea typeface="Inter"/>
                <a:cs typeface="Inter"/>
                <a:sym typeface="Inter"/>
              </a:rPr>
              <a:t>The Four-Stage </a:t>
            </a:r>
            <a:r>
              <a:rPr lang="en" sz="3000">
                <a:latin typeface="Inter"/>
                <a:ea typeface="Inter"/>
                <a:cs typeface="Inter"/>
                <a:sym typeface="Inter"/>
              </a:rPr>
              <a:t>Data Pipeline</a:t>
            </a:r>
            <a:endParaRPr sz="3000">
              <a:latin typeface="Inter"/>
              <a:ea typeface="Inter"/>
              <a:cs typeface="Inter"/>
              <a:sym typeface="Inter"/>
            </a:endParaRPr>
          </a:p>
          <a:p>
            <a:pPr indent="0" lvl="0" marL="0" rtl="0" algn="l">
              <a:spcBef>
                <a:spcPts val="0"/>
              </a:spcBef>
              <a:spcAft>
                <a:spcPts val="0"/>
              </a:spcAft>
              <a:buNone/>
            </a:pPr>
            <a:r>
              <a:t/>
            </a:r>
            <a:endParaRPr sz="3000">
              <a:latin typeface="Inter"/>
              <a:ea typeface="Inter"/>
              <a:cs typeface="Inter"/>
              <a:sym typeface="Inter"/>
            </a:endParaRPr>
          </a:p>
        </p:txBody>
      </p:sp>
      <p:sp>
        <p:nvSpPr>
          <p:cNvPr id="370" name="Google Shape;370;p45"/>
          <p:cNvSpPr txBox="1"/>
          <p:nvPr/>
        </p:nvSpPr>
        <p:spPr>
          <a:xfrm>
            <a:off x="528848" y="3126475"/>
            <a:ext cx="1665000" cy="334800"/>
          </a:xfrm>
          <a:prstGeom prst="rect">
            <a:avLst/>
          </a:prstGeom>
          <a:noFill/>
          <a:ln>
            <a:noFill/>
          </a:ln>
        </p:spPr>
        <p:txBody>
          <a:bodyPr anchorCtr="0" anchor="t" bIns="55025" lIns="55025" spcFirstLastPara="1" rIns="55025" wrap="square" tIns="55025">
            <a:noAutofit/>
          </a:bodyPr>
          <a:lstStyle/>
          <a:p>
            <a:pPr indent="-310375" lvl="0" marL="102560" rtl="0" algn="l">
              <a:lnSpc>
                <a:spcPct val="115000"/>
              </a:lnSpc>
              <a:spcBef>
                <a:spcPts val="0"/>
              </a:spcBef>
              <a:spcAft>
                <a:spcPts val="0"/>
              </a:spcAft>
              <a:buSzPts val="850"/>
              <a:buFont typeface="Inter"/>
              <a:buChar char="❏"/>
            </a:pPr>
            <a:r>
              <a:rPr lang="en" sz="850">
                <a:latin typeface="Inter"/>
                <a:ea typeface="Inter"/>
                <a:cs typeface="Inter"/>
                <a:sym typeface="Inter"/>
              </a:rPr>
              <a:t>Collect PDFs + metadata</a:t>
            </a:r>
            <a:endParaRPr sz="850">
              <a:latin typeface="Inter"/>
              <a:ea typeface="Inter"/>
              <a:cs typeface="Inter"/>
              <a:sym typeface="Inter"/>
            </a:endParaRPr>
          </a:p>
          <a:p>
            <a:pPr indent="-310375" lvl="0" marL="102560" rtl="0" algn="l">
              <a:lnSpc>
                <a:spcPct val="115000"/>
              </a:lnSpc>
              <a:spcBef>
                <a:spcPts val="0"/>
              </a:spcBef>
              <a:spcAft>
                <a:spcPts val="0"/>
              </a:spcAft>
              <a:buSzPts val="850"/>
              <a:buFont typeface="Inter"/>
              <a:buChar char="❏"/>
            </a:pPr>
            <a:r>
              <a:rPr lang="en" sz="850">
                <a:latin typeface="Inter"/>
                <a:ea typeface="Inter"/>
                <a:cs typeface="Inter"/>
                <a:sym typeface="Inter"/>
              </a:rPr>
              <a:t>Store raw files </a:t>
            </a:r>
            <a:r>
              <a:rPr lang="en" sz="850">
                <a:latin typeface="Inter"/>
                <a:ea typeface="Inter"/>
                <a:cs typeface="Inter"/>
                <a:sym typeface="Inter"/>
              </a:rPr>
              <a:t>in</a:t>
            </a:r>
            <a:r>
              <a:rPr lang="en" sz="850">
                <a:latin typeface="Inter"/>
                <a:ea typeface="Inter"/>
                <a:cs typeface="Inter"/>
                <a:sym typeface="Inter"/>
              </a:rPr>
              <a:t> S3</a:t>
            </a:r>
            <a:endParaRPr sz="850">
              <a:latin typeface="Inter"/>
              <a:ea typeface="Inter"/>
              <a:cs typeface="Inter"/>
              <a:sym typeface="Inter"/>
            </a:endParaRPr>
          </a:p>
        </p:txBody>
      </p:sp>
      <p:sp>
        <p:nvSpPr>
          <p:cNvPr id="371" name="Google Shape;371;p45"/>
          <p:cNvSpPr txBox="1"/>
          <p:nvPr/>
        </p:nvSpPr>
        <p:spPr>
          <a:xfrm>
            <a:off x="4579046" y="3126450"/>
            <a:ext cx="2052900" cy="827700"/>
          </a:xfrm>
          <a:prstGeom prst="rect">
            <a:avLst/>
          </a:prstGeom>
          <a:noFill/>
          <a:ln>
            <a:noFill/>
          </a:ln>
        </p:spPr>
        <p:txBody>
          <a:bodyPr anchorCtr="0" anchor="t" bIns="55025" lIns="0" spcFirstLastPara="1" rIns="55025" wrap="square" tIns="55025">
            <a:noAutofit/>
          </a:bodyPr>
          <a:lstStyle/>
          <a:p>
            <a:pPr indent="-311137" lvl="0" marL="512801" rtl="0" algn="l">
              <a:lnSpc>
                <a:spcPct val="115000"/>
              </a:lnSpc>
              <a:spcBef>
                <a:spcPts val="0"/>
              </a:spcBef>
              <a:spcAft>
                <a:spcPts val="0"/>
              </a:spcAft>
              <a:buSzPts val="862"/>
              <a:buFont typeface="Inter"/>
              <a:buChar char="❏"/>
            </a:pPr>
            <a:r>
              <a:rPr lang="en" sz="862">
                <a:latin typeface="Inter"/>
                <a:ea typeface="Inter"/>
                <a:cs typeface="Inter"/>
                <a:sym typeface="Inter"/>
              </a:rPr>
              <a:t>Generate embedding</a:t>
            </a:r>
            <a:endParaRPr sz="862">
              <a:latin typeface="Inter"/>
              <a:ea typeface="Inter"/>
              <a:cs typeface="Inter"/>
              <a:sym typeface="Inter"/>
            </a:endParaRPr>
          </a:p>
          <a:p>
            <a:pPr indent="-311137" lvl="0" marL="512801" rtl="0" algn="l">
              <a:lnSpc>
                <a:spcPct val="115000"/>
              </a:lnSpc>
              <a:spcBef>
                <a:spcPts val="0"/>
              </a:spcBef>
              <a:spcAft>
                <a:spcPts val="0"/>
              </a:spcAft>
              <a:buSzPts val="862"/>
              <a:buFont typeface="Inter"/>
              <a:buChar char="❏"/>
            </a:pPr>
            <a:r>
              <a:rPr lang="en" sz="862">
                <a:latin typeface="Inter"/>
                <a:ea typeface="Inter"/>
                <a:cs typeface="Inter"/>
                <a:sym typeface="Inter"/>
              </a:rPr>
              <a:t>Attached metadata fields</a:t>
            </a:r>
            <a:endParaRPr sz="862">
              <a:latin typeface="Inter"/>
              <a:ea typeface="Inter"/>
              <a:cs typeface="Inter"/>
              <a:sym typeface="Inter"/>
            </a:endParaRPr>
          </a:p>
          <a:p>
            <a:pPr indent="-311137" lvl="0" marL="512801" rtl="0" algn="l">
              <a:lnSpc>
                <a:spcPct val="115000"/>
              </a:lnSpc>
              <a:spcBef>
                <a:spcPts val="0"/>
              </a:spcBef>
              <a:spcAft>
                <a:spcPts val="0"/>
              </a:spcAft>
              <a:buSzPts val="862"/>
              <a:buFont typeface="Inter"/>
              <a:buChar char="❏"/>
            </a:pPr>
            <a:r>
              <a:rPr lang="en" sz="862">
                <a:latin typeface="Inter"/>
                <a:ea typeface="Inter"/>
                <a:cs typeface="Inter"/>
                <a:sym typeface="Inter"/>
              </a:rPr>
              <a:t>Upload vectors to Pinecone</a:t>
            </a:r>
            <a:endParaRPr sz="862">
              <a:latin typeface="Inter"/>
              <a:ea typeface="Inter"/>
              <a:cs typeface="Inter"/>
              <a:sym typeface="Inter"/>
            </a:endParaRPr>
          </a:p>
          <a:p>
            <a:pPr indent="-311137" lvl="0" marL="512801" rtl="0" algn="l">
              <a:lnSpc>
                <a:spcPct val="115000"/>
              </a:lnSpc>
              <a:spcBef>
                <a:spcPts val="0"/>
              </a:spcBef>
              <a:spcAft>
                <a:spcPts val="0"/>
              </a:spcAft>
              <a:buSzPts val="862"/>
              <a:buFont typeface="Inter"/>
              <a:buChar char="❏"/>
            </a:pPr>
            <a:r>
              <a:rPr lang="en" sz="862">
                <a:latin typeface="Inter"/>
                <a:ea typeface="Inter"/>
                <a:cs typeface="Inter"/>
                <a:sym typeface="Inter"/>
              </a:rPr>
              <a:t>Back up embedding with Pinecone &amp; S3</a:t>
            </a:r>
            <a:endParaRPr sz="862">
              <a:latin typeface="Inter"/>
              <a:ea typeface="Inter"/>
              <a:cs typeface="Inter"/>
              <a:sym typeface="Inter"/>
            </a:endParaRPr>
          </a:p>
        </p:txBody>
      </p:sp>
      <p:sp>
        <p:nvSpPr>
          <p:cNvPr id="372" name="Google Shape;372;p45"/>
          <p:cNvSpPr txBox="1"/>
          <p:nvPr/>
        </p:nvSpPr>
        <p:spPr>
          <a:xfrm>
            <a:off x="2576637" y="3126450"/>
            <a:ext cx="1847400" cy="697500"/>
          </a:xfrm>
          <a:prstGeom prst="rect">
            <a:avLst/>
          </a:prstGeom>
          <a:noFill/>
          <a:ln>
            <a:noFill/>
          </a:ln>
        </p:spPr>
        <p:txBody>
          <a:bodyPr anchorCtr="0" anchor="t" bIns="55025" lIns="55025" spcFirstLastPara="1" rIns="55025" wrap="square" tIns="55025">
            <a:noAutofit/>
          </a:bodyPr>
          <a:lstStyle/>
          <a:p>
            <a:pPr indent="-311138" lvl="0" marL="205121" rtl="0" algn="l">
              <a:lnSpc>
                <a:spcPct val="115000"/>
              </a:lnSpc>
              <a:spcBef>
                <a:spcPts val="0"/>
              </a:spcBef>
              <a:spcAft>
                <a:spcPts val="0"/>
              </a:spcAft>
              <a:buSzPts val="862"/>
              <a:buFont typeface="Inter"/>
              <a:buChar char="❏"/>
            </a:pPr>
            <a:r>
              <a:rPr lang="en" sz="862">
                <a:latin typeface="Inter"/>
                <a:ea typeface="Inter"/>
                <a:cs typeface="Inter"/>
                <a:sym typeface="Inter"/>
              </a:rPr>
              <a:t>AWS Fargate extraction</a:t>
            </a:r>
            <a:endParaRPr sz="862">
              <a:latin typeface="Inter"/>
              <a:ea typeface="Inter"/>
              <a:cs typeface="Inter"/>
              <a:sym typeface="Inter"/>
            </a:endParaRPr>
          </a:p>
          <a:p>
            <a:pPr indent="-311138" lvl="0" marL="205121" rtl="0" algn="l">
              <a:lnSpc>
                <a:spcPct val="115000"/>
              </a:lnSpc>
              <a:spcBef>
                <a:spcPts val="0"/>
              </a:spcBef>
              <a:spcAft>
                <a:spcPts val="0"/>
              </a:spcAft>
              <a:buSzPts val="862"/>
              <a:buFont typeface="Inter"/>
              <a:buChar char="❏"/>
            </a:pPr>
            <a:r>
              <a:rPr lang="en" sz="862">
                <a:solidFill>
                  <a:schemeClr val="dk1"/>
                </a:solidFill>
                <a:latin typeface="Inter"/>
                <a:ea typeface="Inter"/>
                <a:cs typeface="Inter"/>
                <a:sym typeface="Inter"/>
              </a:rPr>
              <a:t>EDA		</a:t>
            </a:r>
            <a:endParaRPr sz="862">
              <a:latin typeface="Inter"/>
              <a:ea typeface="Inter"/>
              <a:cs typeface="Inter"/>
              <a:sym typeface="Inter"/>
            </a:endParaRPr>
          </a:p>
          <a:p>
            <a:pPr indent="-311138" lvl="0" marL="205121" rtl="0" algn="l">
              <a:lnSpc>
                <a:spcPct val="115000"/>
              </a:lnSpc>
              <a:spcBef>
                <a:spcPts val="0"/>
              </a:spcBef>
              <a:spcAft>
                <a:spcPts val="0"/>
              </a:spcAft>
              <a:buSzPts val="862"/>
              <a:buFont typeface="Inter"/>
              <a:buChar char="❏"/>
            </a:pPr>
            <a:r>
              <a:rPr lang="en" sz="862">
                <a:latin typeface="Inter"/>
                <a:ea typeface="Inter"/>
                <a:cs typeface="Inter"/>
                <a:sym typeface="Inter"/>
              </a:rPr>
              <a:t>Data cleaning + chunking</a:t>
            </a:r>
            <a:endParaRPr sz="862">
              <a:latin typeface="Inter"/>
              <a:ea typeface="Inter"/>
              <a:cs typeface="Inter"/>
              <a:sym typeface="Inter"/>
            </a:endParaRPr>
          </a:p>
          <a:p>
            <a:pPr indent="-311138" lvl="0" marL="205121" rtl="0" algn="l">
              <a:lnSpc>
                <a:spcPct val="115000"/>
              </a:lnSpc>
              <a:spcBef>
                <a:spcPts val="0"/>
              </a:spcBef>
              <a:spcAft>
                <a:spcPts val="0"/>
              </a:spcAft>
              <a:buSzPts val="862"/>
              <a:buFont typeface="Inter"/>
              <a:buChar char="❏"/>
            </a:pPr>
            <a:r>
              <a:rPr lang="en" sz="862">
                <a:latin typeface="Inter"/>
                <a:ea typeface="Inter"/>
                <a:cs typeface="Inter"/>
                <a:sym typeface="Inter"/>
              </a:rPr>
              <a:t>Metadata schema</a:t>
            </a:r>
            <a:endParaRPr sz="862">
              <a:latin typeface="Inter"/>
              <a:ea typeface="Inter"/>
              <a:cs typeface="Inter"/>
              <a:sym typeface="Inter"/>
            </a:endParaRPr>
          </a:p>
          <a:p>
            <a:pPr indent="-311138" lvl="0" marL="205121" rtl="0" algn="l">
              <a:lnSpc>
                <a:spcPct val="115000"/>
              </a:lnSpc>
              <a:spcBef>
                <a:spcPts val="0"/>
              </a:spcBef>
              <a:spcAft>
                <a:spcPts val="0"/>
              </a:spcAft>
              <a:buSzPts val="862"/>
              <a:buFont typeface="Inter"/>
              <a:buChar char="❏"/>
            </a:pPr>
            <a:r>
              <a:rPr lang="en" sz="862">
                <a:latin typeface="Inter"/>
                <a:ea typeface="Inter"/>
                <a:cs typeface="Inter"/>
                <a:sym typeface="Inter"/>
              </a:rPr>
              <a:t>Store preprocessed parquet files</a:t>
            </a:r>
            <a:endParaRPr sz="862">
              <a:latin typeface="Inter"/>
              <a:ea typeface="Inter"/>
              <a:cs typeface="Inter"/>
              <a:sym typeface="Inter"/>
            </a:endParaRPr>
          </a:p>
        </p:txBody>
      </p:sp>
      <p:sp>
        <p:nvSpPr>
          <p:cNvPr id="373" name="Google Shape;373;p45"/>
          <p:cNvSpPr txBox="1"/>
          <p:nvPr/>
        </p:nvSpPr>
        <p:spPr>
          <a:xfrm>
            <a:off x="6788866" y="3099700"/>
            <a:ext cx="2137800" cy="697500"/>
          </a:xfrm>
          <a:prstGeom prst="rect">
            <a:avLst/>
          </a:prstGeom>
          <a:noFill/>
          <a:ln>
            <a:noFill/>
          </a:ln>
        </p:spPr>
        <p:txBody>
          <a:bodyPr anchorCtr="0" anchor="t" bIns="55025" lIns="0" spcFirstLastPara="1" rIns="55025" wrap="square" tIns="55025">
            <a:noAutofit/>
          </a:bodyPr>
          <a:lstStyle/>
          <a:p>
            <a:pPr indent="-311137" lvl="0" marL="512801" rtl="0" algn="l">
              <a:lnSpc>
                <a:spcPct val="115000"/>
              </a:lnSpc>
              <a:spcBef>
                <a:spcPts val="0"/>
              </a:spcBef>
              <a:spcAft>
                <a:spcPts val="0"/>
              </a:spcAft>
              <a:buSzPts val="862"/>
              <a:buFont typeface="Inter"/>
              <a:buChar char="❏"/>
            </a:pPr>
            <a:r>
              <a:rPr lang="en" sz="862">
                <a:latin typeface="Inter"/>
                <a:ea typeface="Inter"/>
                <a:cs typeface="Inter"/>
                <a:sym typeface="Inter"/>
              </a:rPr>
              <a:t>Pipeline development</a:t>
            </a:r>
            <a:endParaRPr sz="862">
              <a:latin typeface="Inter"/>
              <a:ea typeface="Inter"/>
              <a:cs typeface="Inter"/>
              <a:sym typeface="Inter"/>
            </a:endParaRPr>
          </a:p>
          <a:p>
            <a:pPr indent="-311137" lvl="0" marL="512801" rtl="0" algn="l">
              <a:lnSpc>
                <a:spcPct val="115000"/>
              </a:lnSpc>
              <a:spcBef>
                <a:spcPts val="0"/>
              </a:spcBef>
              <a:spcAft>
                <a:spcPts val="0"/>
              </a:spcAft>
              <a:buSzPts val="862"/>
              <a:buFont typeface="Inter"/>
              <a:buChar char="❏"/>
            </a:pPr>
            <a:r>
              <a:rPr lang="en" sz="862">
                <a:latin typeface="Inter"/>
                <a:ea typeface="Inter"/>
                <a:cs typeface="Inter"/>
                <a:sym typeface="Inter"/>
              </a:rPr>
              <a:t>Benchmark retrieval </a:t>
            </a:r>
            <a:endParaRPr sz="862">
              <a:latin typeface="Inter"/>
              <a:ea typeface="Inter"/>
              <a:cs typeface="Inter"/>
              <a:sym typeface="Inter"/>
            </a:endParaRPr>
          </a:p>
          <a:p>
            <a:pPr indent="-311137" lvl="0" marL="512801" rtl="0" algn="l">
              <a:lnSpc>
                <a:spcPct val="115000"/>
              </a:lnSpc>
              <a:spcBef>
                <a:spcPts val="0"/>
              </a:spcBef>
              <a:spcAft>
                <a:spcPts val="0"/>
              </a:spcAft>
              <a:buSzPts val="862"/>
              <a:buFont typeface="Inter"/>
              <a:buChar char="❏"/>
            </a:pPr>
            <a:r>
              <a:rPr lang="en" sz="862">
                <a:latin typeface="Inter"/>
                <a:ea typeface="Inter"/>
                <a:cs typeface="Inter"/>
                <a:sym typeface="Inter"/>
              </a:rPr>
              <a:t>Evaluations</a:t>
            </a:r>
            <a:endParaRPr sz="862">
              <a:latin typeface="Inter"/>
              <a:ea typeface="Inter"/>
              <a:cs typeface="Inter"/>
              <a:sym typeface="Inter"/>
            </a:endParaRPr>
          </a:p>
          <a:p>
            <a:pPr indent="-311137" lvl="0" marL="512801" rtl="0" algn="l">
              <a:lnSpc>
                <a:spcPct val="115000"/>
              </a:lnSpc>
              <a:spcBef>
                <a:spcPts val="0"/>
              </a:spcBef>
              <a:spcAft>
                <a:spcPts val="0"/>
              </a:spcAft>
              <a:buSzPts val="862"/>
              <a:buFont typeface="Inter"/>
              <a:buChar char="❏"/>
            </a:pPr>
            <a:r>
              <a:rPr lang="en" sz="862">
                <a:latin typeface="Inter"/>
                <a:ea typeface="Inter"/>
                <a:cs typeface="Inter"/>
                <a:sym typeface="Inter"/>
              </a:rPr>
              <a:t>Track metrics</a:t>
            </a:r>
            <a:endParaRPr sz="862">
              <a:latin typeface="Inter"/>
              <a:ea typeface="Inter"/>
              <a:cs typeface="Inter"/>
              <a:sym typeface="Inter"/>
            </a:endParaRPr>
          </a:p>
          <a:p>
            <a:pPr indent="0" lvl="0" marL="0" rtl="0" algn="l">
              <a:lnSpc>
                <a:spcPct val="115000"/>
              </a:lnSpc>
              <a:spcBef>
                <a:spcPts val="0"/>
              </a:spcBef>
              <a:spcAft>
                <a:spcPts val="0"/>
              </a:spcAft>
              <a:buNone/>
            </a:pPr>
            <a:r>
              <a:t/>
            </a:r>
            <a:endParaRPr sz="862">
              <a:latin typeface="Inter"/>
              <a:ea typeface="Inter"/>
              <a:cs typeface="Inter"/>
              <a:sym typeface="Inter"/>
            </a:endParaRPr>
          </a:p>
        </p:txBody>
      </p:sp>
      <p:sp>
        <p:nvSpPr>
          <p:cNvPr id="374" name="Google Shape;374;p45"/>
          <p:cNvSpPr/>
          <p:nvPr/>
        </p:nvSpPr>
        <p:spPr>
          <a:xfrm>
            <a:off x="2545796" y="2603711"/>
            <a:ext cx="1593165" cy="477527"/>
          </a:xfrm>
          <a:prstGeom prst="flowChartInputOutput">
            <a:avLst/>
          </a:prstGeom>
          <a:solidFill>
            <a:srgbClr val="CFE2F3"/>
          </a:solidFill>
          <a:ln cap="flat" cmpd="sng" w="10675">
            <a:solidFill>
              <a:schemeClr val="dk2"/>
            </a:solidFill>
            <a:prstDash val="solid"/>
            <a:round/>
            <a:headEnd len="sm" w="sm" type="none"/>
            <a:tailEnd len="sm" w="sm" type="none"/>
          </a:ln>
        </p:spPr>
        <p:txBody>
          <a:bodyPr anchorCtr="0" anchor="ctr" bIns="102550" lIns="102550" spcFirstLastPara="1" rIns="102550" wrap="square" tIns="102550">
            <a:noAutofit/>
          </a:bodyPr>
          <a:lstStyle/>
          <a:p>
            <a:pPr indent="0" lvl="0" marL="0" rtl="0" algn="ctr">
              <a:spcBef>
                <a:spcPts val="0"/>
              </a:spcBef>
              <a:spcAft>
                <a:spcPts val="0"/>
              </a:spcAft>
              <a:buNone/>
            </a:pPr>
            <a:r>
              <a:rPr lang="en" sz="1009">
                <a:latin typeface="Inter"/>
                <a:ea typeface="Inter"/>
                <a:cs typeface="Inter"/>
                <a:sym typeface="Inter"/>
              </a:rPr>
              <a:t>ETL</a:t>
            </a:r>
            <a:endParaRPr sz="1009">
              <a:latin typeface="Inter"/>
              <a:ea typeface="Inter"/>
              <a:cs typeface="Inter"/>
              <a:sym typeface="Inter"/>
            </a:endParaRPr>
          </a:p>
        </p:txBody>
      </p:sp>
      <p:sp>
        <p:nvSpPr>
          <p:cNvPr id="375" name="Google Shape;375;p45"/>
          <p:cNvSpPr/>
          <p:nvPr/>
        </p:nvSpPr>
        <p:spPr>
          <a:xfrm>
            <a:off x="4725514" y="2603711"/>
            <a:ext cx="1664865" cy="477527"/>
          </a:xfrm>
          <a:prstGeom prst="flowChartInputOutput">
            <a:avLst/>
          </a:prstGeom>
          <a:solidFill>
            <a:srgbClr val="CFE2F3"/>
          </a:solidFill>
          <a:ln cap="flat" cmpd="sng" w="10675">
            <a:solidFill>
              <a:schemeClr val="dk2"/>
            </a:solidFill>
            <a:prstDash val="solid"/>
            <a:round/>
            <a:headEnd len="sm" w="sm" type="none"/>
            <a:tailEnd len="sm" w="sm" type="none"/>
          </a:ln>
        </p:spPr>
        <p:txBody>
          <a:bodyPr anchorCtr="0" anchor="ctr" bIns="102550" lIns="102550" spcFirstLastPara="1" rIns="102550" wrap="square" tIns="102550">
            <a:noAutofit/>
          </a:bodyPr>
          <a:lstStyle/>
          <a:p>
            <a:pPr indent="0" lvl="0" marL="0" rtl="0" algn="ctr">
              <a:spcBef>
                <a:spcPts val="0"/>
              </a:spcBef>
              <a:spcAft>
                <a:spcPts val="0"/>
              </a:spcAft>
              <a:buNone/>
            </a:pPr>
            <a:r>
              <a:rPr lang="en" sz="1000">
                <a:latin typeface="Inter"/>
                <a:ea typeface="Inter"/>
                <a:cs typeface="Inter"/>
                <a:sym typeface="Inter"/>
              </a:rPr>
              <a:t>Embedding</a:t>
            </a:r>
            <a:endParaRPr sz="1000">
              <a:latin typeface="Inter"/>
              <a:ea typeface="Inter"/>
              <a:cs typeface="Inter"/>
              <a:sym typeface="Inter"/>
            </a:endParaRPr>
          </a:p>
        </p:txBody>
      </p:sp>
      <p:sp>
        <p:nvSpPr>
          <p:cNvPr id="376" name="Google Shape;376;p45"/>
          <p:cNvSpPr/>
          <p:nvPr/>
        </p:nvSpPr>
        <p:spPr>
          <a:xfrm>
            <a:off x="6891852" y="2576961"/>
            <a:ext cx="1593165" cy="477527"/>
          </a:xfrm>
          <a:prstGeom prst="flowChartInputOutput">
            <a:avLst/>
          </a:prstGeom>
          <a:solidFill>
            <a:srgbClr val="CFE2F3"/>
          </a:solidFill>
          <a:ln cap="flat" cmpd="sng" w="10675">
            <a:solidFill>
              <a:schemeClr val="dk2"/>
            </a:solidFill>
            <a:prstDash val="solid"/>
            <a:round/>
            <a:headEnd len="sm" w="sm" type="none"/>
            <a:tailEnd len="sm" w="sm" type="none"/>
          </a:ln>
        </p:spPr>
        <p:txBody>
          <a:bodyPr anchorCtr="0" anchor="ctr" bIns="102550" lIns="102550" spcFirstLastPara="1" rIns="102550" wrap="square" tIns="102550">
            <a:noAutofit/>
          </a:bodyPr>
          <a:lstStyle/>
          <a:p>
            <a:pPr indent="0" lvl="0" marL="0" rtl="0" algn="ctr">
              <a:spcBef>
                <a:spcPts val="0"/>
              </a:spcBef>
              <a:spcAft>
                <a:spcPts val="0"/>
              </a:spcAft>
              <a:buNone/>
            </a:pPr>
            <a:r>
              <a:rPr lang="en" sz="1000">
                <a:latin typeface="Inter"/>
                <a:ea typeface="Inter"/>
                <a:cs typeface="Inter"/>
                <a:sym typeface="Inter"/>
              </a:rPr>
              <a:t>Evaluation</a:t>
            </a:r>
            <a:endParaRPr sz="1000">
              <a:latin typeface="Inter"/>
              <a:ea typeface="Inter"/>
              <a:cs typeface="Inter"/>
              <a:sym typeface="Inter"/>
            </a:endParaRPr>
          </a:p>
        </p:txBody>
      </p:sp>
      <p:sp>
        <p:nvSpPr>
          <p:cNvPr id="377" name="Google Shape;377;p45"/>
          <p:cNvSpPr/>
          <p:nvPr/>
        </p:nvSpPr>
        <p:spPr>
          <a:xfrm>
            <a:off x="528848" y="1097125"/>
            <a:ext cx="1387853" cy="1088000"/>
          </a:xfrm>
          <a:prstGeom prst="flowChartProcess">
            <a:avLst/>
          </a:prstGeom>
          <a:solidFill>
            <a:srgbClr val="CFE2F3"/>
          </a:solidFill>
          <a:ln cap="flat" cmpd="sng" w="10675">
            <a:solidFill>
              <a:schemeClr val="dk2"/>
            </a:solidFill>
            <a:prstDash val="solid"/>
            <a:round/>
            <a:headEnd len="sm" w="sm" type="none"/>
            <a:tailEnd len="sm" w="sm" type="none"/>
          </a:ln>
        </p:spPr>
        <p:txBody>
          <a:bodyPr anchorCtr="0" anchor="ctr" bIns="102550" lIns="102550" spcFirstLastPara="1" rIns="102550" wrap="square" tIns="102550">
            <a:noAutofit/>
          </a:bodyPr>
          <a:lstStyle/>
          <a:p>
            <a:pPr indent="0" lvl="0" marL="0" rtl="0" algn="ctr">
              <a:spcBef>
                <a:spcPts val="0"/>
              </a:spcBef>
              <a:spcAft>
                <a:spcPts val="0"/>
              </a:spcAft>
              <a:buNone/>
            </a:pPr>
            <a:r>
              <a:t/>
            </a:r>
            <a:endParaRPr sz="1570">
              <a:latin typeface="Inter"/>
              <a:ea typeface="Inter"/>
              <a:cs typeface="Inter"/>
              <a:sym typeface="Inter"/>
            </a:endParaRPr>
          </a:p>
        </p:txBody>
      </p:sp>
      <p:pic>
        <p:nvPicPr>
          <p:cNvPr id="378" name="Google Shape;378;p45"/>
          <p:cNvPicPr preferRelativeResize="0"/>
          <p:nvPr/>
        </p:nvPicPr>
        <p:blipFill>
          <a:blip r:embed="rId3">
            <a:alphaModFix/>
          </a:blip>
          <a:stretch>
            <a:fillRect/>
          </a:stretch>
        </p:blipFill>
        <p:spPr>
          <a:xfrm>
            <a:off x="598730" y="1392391"/>
            <a:ext cx="1167935" cy="224901"/>
          </a:xfrm>
          <a:prstGeom prst="rect">
            <a:avLst/>
          </a:prstGeom>
          <a:noFill/>
          <a:ln cap="flat" cmpd="sng" w="10675">
            <a:solidFill>
              <a:schemeClr val="dk2"/>
            </a:solidFill>
            <a:prstDash val="solid"/>
            <a:round/>
            <a:headEnd len="sm" w="sm" type="none"/>
            <a:tailEnd len="sm" w="sm" type="none"/>
          </a:ln>
        </p:spPr>
      </p:pic>
      <p:pic>
        <p:nvPicPr>
          <p:cNvPr id="379" name="Google Shape;379;p45"/>
          <p:cNvPicPr preferRelativeResize="0"/>
          <p:nvPr/>
        </p:nvPicPr>
        <p:blipFill>
          <a:blip r:embed="rId4">
            <a:alphaModFix/>
          </a:blip>
          <a:stretch>
            <a:fillRect/>
          </a:stretch>
        </p:blipFill>
        <p:spPr>
          <a:xfrm>
            <a:off x="798348" y="1744572"/>
            <a:ext cx="768715" cy="334871"/>
          </a:xfrm>
          <a:prstGeom prst="rect">
            <a:avLst/>
          </a:prstGeom>
          <a:noFill/>
          <a:ln>
            <a:noFill/>
          </a:ln>
        </p:spPr>
      </p:pic>
      <p:sp>
        <p:nvSpPr>
          <p:cNvPr id="380" name="Google Shape;380;p45"/>
          <p:cNvSpPr/>
          <p:nvPr/>
        </p:nvSpPr>
        <p:spPr>
          <a:xfrm>
            <a:off x="387600" y="2603711"/>
            <a:ext cx="1664865" cy="477527"/>
          </a:xfrm>
          <a:prstGeom prst="flowChartInputOutput">
            <a:avLst/>
          </a:prstGeom>
          <a:solidFill>
            <a:srgbClr val="CFE2F3"/>
          </a:solidFill>
          <a:ln cap="flat" cmpd="sng" w="10675">
            <a:solidFill>
              <a:schemeClr val="dk2"/>
            </a:solidFill>
            <a:prstDash val="solid"/>
            <a:round/>
            <a:headEnd len="sm" w="sm" type="none"/>
            <a:tailEnd len="sm" w="sm" type="none"/>
          </a:ln>
        </p:spPr>
        <p:txBody>
          <a:bodyPr anchorCtr="0" anchor="ctr" bIns="102550" lIns="102550" spcFirstLastPara="1" rIns="102550" wrap="square" tIns="102550">
            <a:noAutofit/>
          </a:bodyPr>
          <a:lstStyle/>
          <a:p>
            <a:pPr indent="0" lvl="0" marL="0" rtl="0" algn="ctr">
              <a:spcBef>
                <a:spcPts val="0"/>
              </a:spcBef>
              <a:spcAft>
                <a:spcPts val="0"/>
              </a:spcAft>
              <a:buNone/>
            </a:pPr>
            <a:r>
              <a:rPr lang="en" sz="1009">
                <a:latin typeface="Inter"/>
                <a:ea typeface="Inter"/>
                <a:cs typeface="Inter"/>
                <a:sym typeface="Inter"/>
              </a:rPr>
              <a:t>Data</a:t>
            </a:r>
            <a:endParaRPr sz="1009">
              <a:latin typeface="Inter"/>
              <a:ea typeface="Inter"/>
              <a:cs typeface="Inter"/>
              <a:sym typeface="Inter"/>
            </a:endParaRPr>
          </a:p>
        </p:txBody>
      </p:sp>
      <p:cxnSp>
        <p:nvCxnSpPr>
          <p:cNvPr id="381" name="Google Shape;381;p45"/>
          <p:cNvCxnSpPr>
            <a:stCxn id="377" idx="2"/>
          </p:cNvCxnSpPr>
          <p:nvPr/>
        </p:nvCxnSpPr>
        <p:spPr>
          <a:xfrm>
            <a:off x="1222774" y="2185125"/>
            <a:ext cx="9900" cy="438300"/>
          </a:xfrm>
          <a:prstGeom prst="straightConnector1">
            <a:avLst/>
          </a:prstGeom>
          <a:noFill/>
          <a:ln cap="flat" cmpd="sng" w="10675">
            <a:solidFill>
              <a:schemeClr val="dk2"/>
            </a:solidFill>
            <a:prstDash val="solid"/>
            <a:round/>
            <a:headEnd len="med" w="med" type="none"/>
            <a:tailEnd len="med" w="med" type="triangle"/>
          </a:ln>
        </p:spPr>
      </p:cxnSp>
      <p:sp>
        <p:nvSpPr>
          <p:cNvPr id="382" name="Google Shape;382;p45"/>
          <p:cNvSpPr/>
          <p:nvPr/>
        </p:nvSpPr>
        <p:spPr>
          <a:xfrm>
            <a:off x="2048530" y="2735225"/>
            <a:ext cx="437700" cy="214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3" name="Google Shape;383;p45"/>
          <p:cNvSpPr/>
          <p:nvPr/>
        </p:nvSpPr>
        <p:spPr>
          <a:xfrm>
            <a:off x="4169898" y="2735225"/>
            <a:ext cx="437700" cy="214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4" name="Google Shape;384;p45"/>
          <p:cNvSpPr/>
          <p:nvPr/>
        </p:nvSpPr>
        <p:spPr>
          <a:xfrm>
            <a:off x="6454115" y="2708475"/>
            <a:ext cx="437700" cy="214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descr="File:Google Colab pic.png - Wikimedia Commons" id="385" name="Google Shape;385;p45"/>
          <p:cNvPicPr preferRelativeResize="0"/>
          <p:nvPr/>
        </p:nvPicPr>
        <p:blipFill>
          <a:blip r:embed="rId5">
            <a:alphaModFix/>
          </a:blip>
          <a:stretch>
            <a:fillRect/>
          </a:stretch>
        </p:blipFill>
        <p:spPr>
          <a:xfrm>
            <a:off x="7412275" y="4611001"/>
            <a:ext cx="375091" cy="214500"/>
          </a:xfrm>
          <a:prstGeom prst="rect">
            <a:avLst/>
          </a:prstGeom>
          <a:noFill/>
          <a:ln>
            <a:noFill/>
          </a:ln>
        </p:spPr>
      </p:pic>
      <p:sp>
        <p:nvSpPr>
          <p:cNvPr id="386" name="Google Shape;386;p45"/>
          <p:cNvSpPr txBox="1"/>
          <p:nvPr/>
        </p:nvSpPr>
        <p:spPr>
          <a:xfrm>
            <a:off x="7177175" y="4884950"/>
            <a:ext cx="903000" cy="225000"/>
          </a:xfrm>
          <a:prstGeom prst="rect">
            <a:avLst/>
          </a:prstGeom>
          <a:noFill/>
          <a:ln>
            <a:noFill/>
          </a:ln>
        </p:spPr>
        <p:txBody>
          <a:bodyPr anchorCtr="0" anchor="t" bIns="78650" lIns="78650" spcFirstLastPara="1" rIns="78650" wrap="square" tIns="78650">
            <a:noAutofit/>
          </a:bodyPr>
          <a:lstStyle/>
          <a:p>
            <a:pPr indent="0" lvl="0" marL="0" rtl="0" algn="l">
              <a:spcBef>
                <a:spcPts val="0"/>
              </a:spcBef>
              <a:spcAft>
                <a:spcPts val="0"/>
              </a:spcAft>
              <a:buNone/>
            </a:pPr>
            <a:r>
              <a:rPr lang="en" sz="804">
                <a:solidFill>
                  <a:srgbClr val="404040"/>
                </a:solidFill>
                <a:latin typeface="Inter"/>
                <a:ea typeface="Inter"/>
                <a:cs typeface="Inter"/>
                <a:sym typeface="Inter"/>
              </a:rPr>
              <a:t>Google Colab</a:t>
            </a:r>
            <a:endParaRPr sz="804">
              <a:solidFill>
                <a:srgbClr val="404040"/>
              </a:solidFill>
              <a:latin typeface="Inter"/>
              <a:ea typeface="Inter"/>
              <a:cs typeface="Inter"/>
              <a:sym typeface="Inter"/>
            </a:endParaRPr>
          </a:p>
        </p:txBody>
      </p:sp>
      <p:pic>
        <p:nvPicPr>
          <p:cNvPr descr="File:Selenium Logo.png - Wikimedia Commons" id="387" name="Google Shape;387;p45"/>
          <p:cNvPicPr preferRelativeResize="0"/>
          <p:nvPr/>
        </p:nvPicPr>
        <p:blipFill>
          <a:blip r:embed="rId6">
            <a:alphaModFix/>
          </a:blip>
          <a:stretch>
            <a:fillRect/>
          </a:stretch>
        </p:blipFill>
        <p:spPr>
          <a:xfrm>
            <a:off x="6555201" y="4289251"/>
            <a:ext cx="375100" cy="391916"/>
          </a:xfrm>
          <a:prstGeom prst="rect">
            <a:avLst/>
          </a:prstGeom>
          <a:noFill/>
          <a:ln>
            <a:noFill/>
          </a:ln>
        </p:spPr>
      </p:pic>
      <p:sp>
        <p:nvSpPr>
          <p:cNvPr id="388" name="Google Shape;388;p45"/>
          <p:cNvSpPr txBox="1"/>
          <p:nvPr/>
        </p:nvSpPr>
        <p:spPr>
          <a:xfrm>
            <a:off x="6418700" y="4785825"/>
            <a:ext cx="727800" cy="318000"/>
          </a:xfrm>
          <a:prstGeom prst="rect">
            <a:avLst/>
          </a:prstGeom>
          <a:noFill/>
          <a:ln>
            <a:noFill/>
          </a:ln>
        </p:spPr>
        <p:txBody>
          <a:bodyPr anchorCtr="0" anchor="t" bIns="60850" lIns="60850" spcFirstLastPara="1" rIns="60850" wrap="square" tIns="60850">
            <a:noAutofit/>
          </a:bodyPr>
          <a:lstStyle/>
          <a:p>
            <a:pPr indent="0" lvl="0" marL="0" rtl="0" algn="l">
              <a:spcBef>
                <a:spcPts val="0"/>
              </a:spcBef>
              <a:spcAft>
                <a:spcPts val="0"/>
              </a:spcAft>
              <a:buNone/>
            </a:pPr>
            <a:r>
              <a:rPr lang="en" sz="831">
                <a:solidFill>
                  <a:srgbClr val="404040"/>
                </a:solidFill>
                <a:latin typeface="Inter"/>
                <a:ea typeface="Inter"/>
                <a:cs typeface="Inter"/>
                <a:sym typeface="Inter"/>
              </a:rPr>
              <a:t>Selenium WebDriver</a:t>
            </a:r>
            <a:endParaRPr sz="831">
              <a:solidFill>
                <a:srgbClr val="404040"/>
              </a:solidFill>
              <a:latin typeface="Inter"/>
              <a:ea typeface="Inter"/>
              <a:cs typeface="Inter"/>
              <a:sym typeface="Inter"/>
            </a:endParaRPr>
          </a:p>
        </p:txBody>
      </p:sp>
      <p:pic>
        <p:nvPicPr>
          <p:cNvPr id="389" name="Google Shape;389;p45" title="Icon.png"/>
          <p:cNvPicPr preferRelativeResize="0"/>
          <p:nvPr/>
        </p:nvPicPr>
        <p:blipFill>
          <a:blip r:embed="rId7">
            <a:alphaModFix/>
          </a:blip>
          <a:stretch>
            <a:fillRect/>
          </a:stretch>
        </p:blipFill>
        <p:spPr>
          <a:xfrm>
            <a:off x="8405998" y="4450396"/>
            <a:ext cx="375100" cy="375100"/>
          </a:xfrm>
          <a:prstGeom prst="rect">
            <a:avLst/>
          </a:prstGeom>
          <a:noFill/>
          <a:ln>
            <a:noFill/>
          </a:ln>
        </p:spPr>
      </p:pic>
      <p:sp>
        <p:nvSpPr>
          <p:cNvPr id="390" name="Google Shape;390;p45"/>
          <p:cNvSpPr txBox="1"/>
          <p:nvPr/>
        </p:nvSpPr>
        <p:spPr>
          <a:xfrm>
            <a:off x="8260400" y="4825500"/>
            <a:ext cx="666300" cy="318000"/>
          </a:xfrm>
          <a:prstGeom prst="rect">
            <a:avLst/>
          </a:prstGeom>
          <a:noFill/>
          <a:ln>
            <a:noFill/>
          </a:ln>
        </p:spPr>
        <p:txBody>
          <a:bodyPr anchorCtr="0" anchor="t" bIns="92800" lIns="92800" spcFirstLastPara="1" rIns="92800" wrap="square" tIns="92800">
            <a:noAutofit/>
          </a:bodyPr>
          <a:lstStyle/>
          <a:p>
            <a:pPr indent="0" lvl="0" marL="0" rtl="0" algn="l">
              <a:spcBef>
                <a:spcPts val="0"/>
              </a:spcBef>
              <a:spcAft>
                <a:spcPts val="0"/>
              </a:spcAft>
              <a:buNone/>
            </a:pPr>
            <a:r>
              <a:rPr lang="en" sz="820">
                <a:solidFill>
                  <a:srgbClr val="404040"/>
                </a:solidFill>
                <a:latin typeface="Inter"/>
                <a:ea typeface="Inter"/>
                <a:cs typeface="Inter"/>
                <a:sym typeface="Inter"/>
              </a:rPr>
              <a:t>Pinecone</a:t>
            </a:r>
            <a:endParaRPr sz="820">
              <a:solidFill>
                <a:srgbClr val="404040"/>
              </a:solidFill>
              <a:latin typeface="Inter"/>
              <a:ea typeface="Inter"/>
              <a:cs typeface="Inter"/>
              <a:sym typeface="Inter"/>
            </a:endParaRPr>
          </a:p>
        </p:txBody>
      </p:sp>
      <p:pic>
        <p:nvPicPr>
          <p:cNvPr id="391" name="Google Shape;391;p45" title="NVIDIA-logo-white-16x9.png"/>
          <p:cNvPicPr preferRelativeResize="0"/>
          <p:nvPr/>
        </p:nvPicPr>
        <p:blipFill>
          <a:blip r:embed="rId8">
            <a:alphaModFix/>
          </a:blip>
          <a:stretch>
            <a:fillRect/>
          </a:stretch>
        </p:blipFill>
        <p:spPr>
          <a:xfrm>
            <a:off x="7494940" y="4069121"/>
            <a:ext cx="753377" cy="4237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6"/>
          <p:cNvSpPr/>
          <p:nvPr/>
        </p:nvSpPr>
        <p:spPr>
          <a:xfrm>
            <a:off x="496125" y="1143525"/>
            <a:ext cx="2632200" cy="2114700"/>
          </a:xfrm>
          <a:prstGeom prst="roundRect">
            <a:avLst>
              <a:gd fmla="val 727" name="adj"/>
            </a:avLst>
          </a:prstGeom>
          <a:solidFill>
            <a:srgbClr val="FFFFFF"/>
          </a:solidFill>
          <a:ln cap="flat" cmpd="sng" w="14275">
            <a:solidFill>
              <a:srgbClr val="FF0000"/>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97" name="Google Shape;397;p46"/>
          <p:cNvSpPr/>
          <p:nvPr/>
        </p:nvSpPr>
        <p:spPr>
          <a:xfrm>
            <a:off x="510406" y="1157808"/>
            <a:ext cx="2603700" cy="382800"/>
          </a:xfrm>
          <a:prstGeom prst="roundRect">
            <a:avLst>
              <a:gd fmla="val 521" name="adj"/>
            </a:avLst>
          </a:prstGeom>
          <a:solidFill>
            <a:srgbClr val="FF0000"/>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398" name="Google Shape;398;p46"/>
          <p:cNvPicPr preferRelativeResize="0"/>
          <p:nvPr/>
        </p:nvPicPr>
        <p:blipFill rotWithShape="1">
          <a:blip r:embed="rId3">
            <a:alphaModFix/>
          </a:blip>
          <a:srcRect b="0" l="0" r="0" t="0"/>
          <a:stretch/>
        </p:blipFill>
        <p:spPr>
          <a:xfrm>
            <a:off x="1716509" y="1253431"/>
            <a:ext cx="191319" cy="191319"/>
          </a:xfrm>
          <a:prstGeom prst="rect">
            <a:avLst/>
          </a:prstGeom>
          <a:noFill/>
          <a:ln>
            <a:noFill/>
          </a:ln>
        </p:spPr>
      </p:pic>
      <p:sp>
        <p:nvSpPr>
          <p:cNvPr id="399" name="Google Shape;399;p46"/>
          <p:cNvSpPr/>
          <p:nvPr/>
        </p:nvSpPr>
        <p:spPr>
          <a:xfrm>
            <a:off x="637950" y="1599975"/>
            <a:ext cx="2384100" cy="267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300"/>
              <a:buFont typeface="Crimson Pro"/>
              <a:buNone/>
            </a:pPr>
            <a:r>
              <a:rPr i="0" lang="en" sz="1300" u="none" cap="none" strike="noStrike">
                <a:solidFill>
                  <a:srgbClr val="4C4C4D"/>
                </a:solidFill>
                <a:latin typeface="Inter"/>
                <a:ea typeface="Inter"/>
                <a:cs typeface="Inter"/>
                <a:sym typeface="Inter"/>
              </a:rPr>
              <a:t>AWS </a:t>
            </a:r>
            <a:r>
              <a:rPr lang="en" sz="1300">
                <a:solidFill>
                  <a:srgbClr val="4C4C4D"/>
                </a:solidFill>
                <a:latin typeface="Inter"/>
                <a:ea typeface="Inter"/>
                <a:cs typeface="Inter"/>
                <a:sym typeface="Inter"/>
              </a:rPr>
              <a:t>S3 Vectors</a:t>
            </a:r>
            <a:r>
              <a:rPr i="0" lang="en" sz="1300" u="none" cap="none" strike="noStrike">
                <a:solidFill>
                  <a:srgbClr val="4C4C4D"/>
                </a:solidFill>
                <a:latin typeface="Inter"/>
                <a:ea typeface="Inter"/>
                <a:cs typeface="Inter"/>
                <a:sym typeface="Inter"/>
              </a:rPr>
              <a:t> </a:t>
            </a:r>
            <a:r>
              <a:rPr i="0" lang="en" sz="1300" u="none" cap="none" strike="noStrike">
                <a:solidFill>
                  <a:srgbClr val="000000"/>
                </a:solidFill>
                <a:latin typeface="Inter"/>
                <a:ea typeface="Inter"/>
                <a:cs typeface="Inter"/>
                <a:sym typeface="Inter"/>
              </a:rPr>
              <a:t>❌</a:t>
            </a:r>
            <a:endParaRPr i="0" sz="1300" u="none" cap="none" strike="noStrike">
              <a:latin typeface="Inter"/>
              <a:ea typeface="Inter"/>
              <a:cs typeface="Inter"/>
              <a:sym typeface="Inter"/>
            </a:endParaRPr>
          </a:p>
        </p:txBody>
      </p:sp>
      <p:sp>
        <p:nvSpPr>
          <p:cNvPr id="400" name="Google Shape;400;p46"/>
          <p:cNvSpPr/>
          <p:nvPr/>
        </p:nvSpPr>
        <p:spPr>
          <a:xfrm>
            <a:off x="637952" y="2045832"/>
            <a:ext cx="2348400" cy="204300"/>
          </a:xfrm>
          <a:prstGeom prst="rect">
            <a:avLst/>
          </a:prstGeom>
          <a:noFill/>
          <a:ln>
            <a:noFill/>
          </a:ln>
        </p:spPr>
        <p:txBody>
          <a:bodyPr anchorCtr="0" anchor="t" bIns="0" lIns="0" spcFirstLastPara="1" rIns="0" wrap="square" tIns="0">
            <a:noAutofit/>
          </a:bodyPr>
          <a:lstStyle/>
          <a:p>
            <a:pPr indent="-215900" lvl="0" marL="215900" marR="0" rtl="0" algn="l">
              <a:lnSpc>
                <a:spcPct val="159375"/>
              </a:lnSpc>
              <a:spcBef>
                <a:spcPts val="0"/>
              </a:spcBef>
              <a:spcAft>
                <a:spcPts val="0"/>
              </a:spcAft>
              <a:buClr>
                <a:srgbClr val="4C4C4D"/>
              </a:buClr>
              <a:buSzPts val="1000"/>
              <a:buFont typeface="Inter"/>
              <a:buChar char="•"/>
            </a:pPr>
            <a:r>
              <a:rPr i="0" lang="en" sz="1000" u="none" cap="none" strike="noStrike">
                <a:solidFill>
                  <a:srgbClr val="4C4C4D"/>
                </a:solidFill>
                <a:latin typeface="Inter"/>
                <a:ea typeface="Inter"/>
                <a:cs typeface="Inter"/>
                <a:sym typeface="Inter"/>
              </a:rPr>
              <a:t>Preview status only</a:t>
            </a:r>
            <a:endParaRPr i="0" sz="1000" u="none" cap="none" strike="noStrike">
              <a:latin typeface="Inter"/>
              <a:ea typeface="Inter"/>
              <a:cs typeface="Inter"/>
              <a:sym typeface="Inter"/>
            </a:endParaRPr>
          </a:p>
        </p:txBody>
      </p:sp>
      <p:sp>
        <p:nvSpPr>
          <p:cNvPr id="401" name="Google Shape;401;p46"/>
          <p:cNvSpPr/>
          <p:nvPr/>
        </p:nvSpPr>
        <p:spPr>
          <a:xfrm>
            <a:off x="637952" y="2294673"/>
            <a:ext cx="2348400" cy="204300"/>
          </a:xfrm>
          <a:prstGeom prst="rect">
            <a:avLst/>
          </a:prstGeom>
          <a:noFill/>
          <a:ln>
            <a:noFill/>
          </a:ln>
        </p:spPr>
        <p:txBody>
          <a:bodyPr anchorCtr="0" anchor="t" bIns="0" lIns="0" spcFirstLastPara="1" rIns="0" wrap="square" tIns="0">
            <a:noAutofit/>
          </a:bodyPr>
          <a:lstStyle/>
          <a:p>
            <a:pPr indent="-215900" lvl="0" marL="215900" marR="0" rtl="0" algn="l">
              <a:lnSpc>
                <a:spcPct val="159375"/>
              </a:lnSpc>
              <a:spcBef>
                <a:spcPts val="0"/>
              </a:spcBef>
              <a:spcAft>
                <a:spcPts val="0"/>
              </a:spcAft>
              <a:buClr>
                <a:srgbClr val="4C4C4D"/>
              </a:buClr>
              <a:buSzPts val="1000"/>
              <a:buFont typeface="Inter"/>
              <a:buChar char="•"/>
            </a:pPr>
            <a:r>
              <a:rPr i="0" lang="en" sz="1000" u="none" cap="none" strike="noStrike">
                <a:solidFill>
                  <a:srgbClr val="4C4C4D"/>
                </a:solidFill>
                <a:latin typeface="Inter"/>
                <a:ea typeface="Inter"/>
                <a:cs typeface="Inter"/>
                <a:sym typeface="Inter"/>
              </a:rPr>
              <a:t>Lacks hybrid search capabilities</a:t>
            </a:r>
            <a:endParaRPr i="0" sz="1000" u="none" cap="none" strike="noStrike">
              <a:latin typeface="Inter"/>
              <a:ea typeface="Inter"/>
              <a:cs typeface="Inter"/>
              <a:sym typeface="Inter"/>
            </a:endParaRPr>
          </a:p>
        </p:txBody>
      </p:sp>
      <p:sp>
        <p:nvSpPr>
          <p:cNvPr id="402" name="Google Shape;402;p46"/>
          <p:cNvSpPr/>
          <p:nvPr/>
        </p:nvSpPr>
        <p:spPr>
          <a:xfrm>
            <a:off x="637952" y="2543513"/>
            <a:ext cx="2348400" cy="204300"/>
          </a:xfrm>
          <a:prstGeom prst="rect">
            <a:avLst/>
          </a:prstGeom>
          <a:noFill/>
          <a:ln>
            <a:noFill/>
          </a:ln>
        </p:spPr>
        <p:txBody>
          <a:bodyPr anchorCtr="0" anchor="t" bIns="0" lIns="0" spcFirstLastPara="1" rIns="0" wrap="square" tIns="0">
            <a:noAutofit/>
          </a:bodyPr>
          <a:lstStyle/>
          <a:p>
            <a:pPr indent="-215900" lvl="0" marL="215900" marR="0" rtl="0" algn="l">
              <a:lnSpc>
                <a:spcPct val="159375"/>
              </a:lnSpc>
              <a:spcBef>
                <a:spcPts val="0"/>
              </a:spcBef>
              <a:spcAft>
                <a:spcPts val="0"/>
              </a:spcAft>
              <a:buClr>
                <a:srgbClr val="4C4C4D"/>
              </a:buClr>
              <a:buSzPts val="1000"/>
              <a:buFont typeface="Inter"/>
              <a:buChar char="•"/>
            </a:pPr>
            <a:r>
              <a:rPr i="0" lang="en" sz="1000" u="none" cap="none" strike="noStrike">
                <a:solidFill>
                  <a:srgbClr val="4C4C4D"/>
                </a:solidFill>
                <a:latin typeface="Inter"/>
                <a:ea typeface="Inter"/>
                <a:cs typeface="Inter"/>
                <a:sym typeface="Inter"/>
              </a:rPr>
              <a:t>Limited feature set and scalability</a:t>
            </a:r>
            <a:endParaRPr i="0" sz="1000" u="none" cap="none" strike="noStrike">
              <a:latin typeface="Inter"/>
              <a:ea typeface="Inter"/>
              <a:cs typeface="Inter"/>
              <a:sym typeface="Inter"/>
            </a:endParaRPr>
          </a:p>
        </p:txBody>
      </p:sp>
      <p:sp>
        <p:nvSpPr>
          <p:cNvPr id="403" name="Google Shape;403;p46"/>
          <p:cNvSpPr/>
          <p:nvPr/>
        </p:nvSpPr>
        <p:spPr>
          <a:xfrm>
            <a:off x="3255838" y="1143525"/>
            <a:ext cx="2632200" cy="2114700"/>
          </a:xfrm>
          <a:prstGeom prst="roundRect">
            <a:avLst>
              <a:gd fmla="val 727" name="adj"/>
            </a:avLst>
          </a:prstGeom>
          <a:solidFill>
            <a:srgbClr val="FFFFFF"/>
          </a:solidFill>
          <a:ln cap="flat" cmpd="sng" w="14275">
            <a:solidFill>
              <a:srgbClr val="FF0000"/>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04" name="Google Shape;404;p46"/>
          <p:cNvSpPr/>
          <p:nvPr/>
        </p:nvSpPr>
        <p:spPr>
          <a:xfrm>
            <a:off x="3270126" y="1157808"/>
            <a:ext cx="2603700" cy="382800"/>
          </a:xfrm>
          <a:prstGeom prst="roundRect">
            <a:avLst>
              <a:gd fmla="val 521" name="adj"/>
            </a:avLst>
          </a:prstGeom>
          <a:solidFill>
            <a:srgbClr val="FF0000"/>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405" name="Google Shape;405;p46"/>
          <p:cNvPicPr preferRelativeResize="0"/>
          <p:nvPr/>
        </p:nvPicPr>
        <p:blipFill rotWithShape="1">
          <a:blip r:embed="rId4">
            <a:alphaModFix/>
          </a:blip>
          <a:srcRect b="0" l="0" r="0" t="0"/>
          <a:stretch/>
        </p:blipFill>
        <p:spPr>
          <a:xfrm>
            <a:off x="4476304" y="1253431"/>
            <a:ext cx="191319" cy="191319"/>
          </a:xfrm>
          <a:prstGeom prst="rect">
            <a:avLst/>
          </a:prstGeom>
          <a:noFill/>
          <a:ln>
            <a:noFill/>
          </a:ln>
        </p:spPr>
      </p:pic>
      <p:sp>
        <p:nvSpPr>
          <p:cNvPr id="406" name="Google Shape;406;p46"/>
          <p:cNvSpPr/>
          <p:nvPr/>
        </p:nvSpPr>
        <p:spPr>
          <a:xfrm>
            <a:off x="3397675" y="1599900"/>
            <a:ext cx="2459100" cy="267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300"/>
              <a:buFont typeface="Crimson Pro"/>
              <a:buNone/>
            </a:pPr>
            <a:r>
              <a:rPr i="0" lang="en" sz="1300" u="none" cap="none" strike="noStrike">
                <a:solidFill>
                  <a:srgbClr val="4C4C4D"/>
                </a:solidFill>
                <a:latin typeface="Inter"/>
                <a:ea typeface="Inter"/>
                <a:cs typeface="Inter"/>
                <a:sym typeface="Inter"/>
              </a:rPr>
              <a:t>AWS OpenSearch </a:t>
            </a:r>
            <a:r>
              <a:rPr i="0" lang="en" sz="1300" u="none" cap="none" strike="noStrike">
                <a:solidFill>
                  <a:srgbClr val="000000"/>
                </a:solidFill>
                <a:latin typeface="Inter"/>
                <a:ea typeface="Inter"/>
                <a:cs typeface="Inter"/>
                <a:sym typeface="Inter"/>
              </a:rPr>
              <a:t>❌</a:t>
            </a:r>
            <a:endParaRPr i="0" sz="1300" u="none" cap="none" strike="noStrike">
              <a:latin typeface="Inter"/>
              <a:ea typeface="Inter"/>
              <a:cs typeface="Inter"/>
              <a:sym typeface="Inter"/>
            </a:endParaRPr>
          </a:p>
        </p:txBody>
      </p:sp>
      <p:sp>
        <p:nvSpPr>
          <p:cNvPr id="407" name="Google Shape;407;p46"/>
          <p:cNvSpPr/>
          <p:nvPr/>
        </p:nvSpPr>
        <p:spPr>
          <a:xfrm>
            <a:off x="3397672" y="2148144"/>
            <a:ext cx="2348700" cy="204300"/>
          </a:xfrm>
          <a:prstGeom prst="rect">
            <a:avLst/>
          </a:prstGeom>
          <a:noFill/>
          <a:ln>
            <a:noFill/>
          </a:ln>
        </p:spPr>
        <p:txBody>
          <a:bodyPr anchorCtr="0" anchor="t" bIns="0" lIns="0" spcFirstLastPara="1" rIns="0" wrap="square" tIns="0">
            <a:noAutofit/>
          </a:bodyPr>
          <a:lstStyle/>
          <a:p>
            <a:pPr indent="-215900" lvl="0" marL="215900" marR="0" rtl="0" algn="l">
              <a:lnSpc>
                <a:spcPct val="159375"/>
              </a:lnSpc>
              <a:spcBef>
                <a:spcPts val="0"/>
              </a:spcBef>
              <a:spcAft>
                <a:spcPts val="0"/>
              </a:spcAft>
              <a:buClr>
                <a:srgbClr val="4C4C4D"/>
              </a:buClr>
              <a:buSzPts val="1000"/>
              <a:buFont typeface="Inter"/>
              <a:buChar char="•"/>
            </a:pPr>
            <a:r>
              <a:rPr i="0" lang="en" sz="1000" u="none" cap="none" strike="noStrike">
                <a:solidFill>
                  <a:srgbClr val="4C4C4D"/>
                </a:solidFill>
                <a:latin typeface="Inter"/>
                <a:ea typeface="Inter"/>
                <a:cs typeface="Inter"/>
                <a:sym typeface="Inter"/>
              </a:rPr>
              <a:t>High operational costs</a:t>
            </a:r>
            <a:endParaRPr i="0" sz="1000" u="none" cap="none" strike="noStrike">
              <a:latin typeface="Inter"/>
              <a:ea typeface="Inter"/>
              <a:cs typeface="Inter"/>
              <a:sym typeface="Inter"/>
            </a:endParaRPr>
          </a:p>
        </p:txBody>
      </p:sp>
      <p:sp>
        <p:nvSpPr>
          <p:cNvPr id="408" name="Google Shape;408;p46"/>
          <p:cNvSpPr/>
          <p:nvPr/>
        </p:nvSpPr>
        <p:spPr>
          <a:xfrm>
            <a:off x="3397675" y="2396975"/>
            <a:ext cx="2459100" cy="204300"/>
          </a:xfrm>
          <a:prstGeom prst="rect">
            <a:avLst/>
          </a:prstGeom>
          <a:noFill/>
          <a:ln>
            <a:noFill/>
          </a:ln>
        </p:spPr>
        <p:txBody>
          <a:bodyPr anchorCtr="0" anchor="t" bIns="0" lIns="0" spcFirstLastPara="1" rIns="0" wrap="square" tIns="0">
            <a:noAutofit/>
          </a:bodyPr>
          <a:lstStyle/>
          <a:p>
            <a:pPr indent="-215900" lvl="0" marL="215900" marR="0" rtl="0" algn="l">
              <a:lnSpc>
                <a:spcPct val="159375"/>
              </a:lnSpc>
              <a:spcBef>
                <a:spcPts val="0"/>
              </a:spcBef>
              <a:spcAft>
                <a:spcPts val="0"/>
              </a:spcAft>
              <a:buClr>
                <a:srgbClr val="4C4C4D"/>
              </a:buClr>
              <a:buSzPts val="1000"/>
              <a:buFont typeface="Inter"/>
              <a:buChar char="•"/>
            </a:pPr>
            <a:r>
              <a:rPr i="0" lang="en" sz="1000" u="none" cap="none" strike="noStrike">
                <a:solidFill>
                  <a:srgbClr val="4C4C4D"/>
                </a:solidFill>
                <a:latin typeface="Inter"/>
                <a:ea typeface="Inter"/>
                <a:cs typeface="Inter"/>
                <a:sym typeface="Inter"/>
              </a:rPr>
              <a:t>Budget constraints for long-term use</a:t>
            </a:r>
            <a:endParaRPr i="0" sz="1000" u="none" cap="none" strike="noStrike">
              <a:latin typeface="Inter"/>
              <a:ea typeface="Inter"/>
              <a:cs typeface="Inter"/>
              <a:sym typeface="Inter"/>
            </a:endParaRPr>
          </a:p>
        </p:txBody>
      </p:sp>
      <p:sp>
        <p:nvSpPr>
          <p:cNvPr id="409" name="Google Shape;409;p46"/>
          <p:cNvSpPr/>
          <p:nvPr/>
        </p:nvSpPr>
        <p:spPr>
          <a:xfrm>
            <a:off x="3397672" y="2645826"/>
            <a:ext cx="2348700" cy="204300"/>
          </a:xfrm>
          <a:prstGeom prst="rect">
            <a:avLst/>
          </a:prstGeom>
          <a:noFill/>
          <a:ln>
            <a:noFill/>
          </a:ln>
        </p:spPr>
        <p:txBody>
          <a:bodyPr anchorCtr="0" anchor="t" bIns="0" lIns="0" spcFirstLastPara="1" rIns="0" wrap="square" tIns="0">
            <a:noAutofit/>
          </a:bodyPr>
          <a:lstStyle/>
          <a:p>
            <a:pPr indent="-215900" lvl="0" marL="215900" marR="0" rtl="0" algn="l">
              <a:lnSpc>
                <a:spcPct val="159375"/>
              </a:lnSpc>
              <a:spcBef>
                <a:spcPts val="0"/>
              </a:spcBef>
              <a:spcAft>
                <a:spcPts val="0"/>
              </a:spcAft>
              <a:buClr>
                <a:srgbClr val="4C4C4D"/>
              </a:buClr>
              <a:buSzPts val="1000"/>
              <a:buFont typeface="Inter"/>
              <a:buChar char="•"/>
            </a:pPr>
            <a:r>
              <a:rPr i="0" lang="en" sz="1000" u="none" cap="none" strike="noStrike">
                <a:solidFill>
                  <a:srgbClr val="4C4C4D"/>
                </a:solidFill>
                <a:latin typeface="Inter"/>
                <a:ea typeface="Inter"/>
                <a:cs typeface="Inter"/>
                <a:sym typeface="Inter"/>
              </a:rPr>
              <a:t>Complexity in management</a:t>
            </a:r>
            <a:endParaRPr i="0" sz="1000" u="none" cap="none" strike="noStrike">
              <a:latin typeface="Inter"/>
              <a:ea typeface="Inter"/>
              <a:cs typeface="Inter"/>
              <a:sym typeface="Inter"/>
            </a:endParaRPr>
          </a:p>
        </p:txBody>
      </p:sp>
      <p:sp>
        <p:nvSpPr>
          <p:cNvPr id="410" name="Google Shape;410;p46"/>
          <p:cNvSpPr/>
          <p:nvPr/>
        </p:nvSpPr>
        <p:spPr>
          <a:xfrm>
            <a:off x="6015625" y="1143525"/>
            <a:ext cx="2632200" cy="2114700"/>
          </a:xfrm>
          <a:prstGeom prst="roundRect">
            <a:avLst>
              <a:gd fmla="val 727" name="adj"/>
            </a:avLst>
          </a:prstGeom>
          <a:solidFill>
            <a:srgbClr val="FFFFFF"/>
          </a:solidFill>
          <a:ln cap="flat" cmpd="sng" w="14275">
            <a:solidFill>
              <a:srgbClr val="52C41A"/>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11" name="Google Shape;411;p46"/>
          <p:cNvSpPr/>
          <p:nvPr/>
        </p:nvSpPr>
        <p:spPr>
          <a:xfrm>
            <a:off x="6029921" y="1157808"/>
            <a:ext cx="2603700" cy="382800"/>
          </a:xfrm>
          <a:prstGeom prst="roundRect">
            <a:avLst>
              <a:gd fmla="val 521" name="adj"/>
            </a:avLst>
          </a:prstGeom>
          <a:solidFill>
            <a:srgbClr val="52C41A"/>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412" name="Google Shape;412;p46"/>
          <p:cNvPicPr preferRelativeResize="0"/>
          <p:nvPr/>
        </p:nvPicPr>
        <p:blipFill rotWithShape="1">
          <a:blip r:embed="rId5">
            <a:alphaModFix/>
          </a:blip>
          <a:srcRect b="0" l="0" r="0" t="0"/>
          <a:stretch/>
        </p:blipFill>
        <p:spPr>
          <a:xfrm>
            <a:off x="7236098" y="1253431"/>
            <a:ext cx="191319" cy="191319"/>
          </a:xfrm>
          <a:prstGeom prst="rect">
            <a:avLst/>
          </a:prstGeom>
          <a:noFill/>
          <a:ln>
            <a:noFill/>
          </a:ln>
        </p:spPr>
      </p:pic>
      <p:sp>
        <p:nvSpPr>
          <p:cNvPr id="413" name="Google Shape;413;p46"/>
          <p:cNvSpPr/>
          <p:nvPr/>
        </p:nvSpPr>
        <p:spPr>
          <a:xfrm>
            <a:off x="6157475" y="1599975"/>
            <a:ext cx="2348400" cy="267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300"/>
              <a:buFont typeface="Crimson Pro"/>
              <a:buNone/>
            </a:pPr>
            <a:r>
              <a:rPr i="0" lang="en" sz="1300" u="none" cap="none" strike="noStrike">
                <a:solidFill>
                  <a:srgbClr val="4C4C4D"/>
                </a:solidFill>
                <a:latin typeface="Inter"/>
                <a:ea typeface="Inter"/>
                <a:cs typeface="Inter"/>
                <a:sym typeface="Inter"/>
              </a:rPr>
              <a:t>Pinecone </a:t>
            </a:r>
            <a:r>
              <a:rPr i="0" lang="en" sz="1300" u="none" cap="none" strike="noStrike">
                <a:solidFill>
                  <a:srgbClr val="000000"/>
                </a:solidFill>
                <a:latin typeface="Inter"/>
                <a:ea typeface="Inter"/>
                <a:cs typeface="Inter"/>
                <a:sym typeface="Inter"/>
              </a:rPr>
              <a:t>✅</a:t>
            </a:r>
            <a:endParaRPr i="0" sz="1300" u="none" cap="none" strike="noStrike">
              <a:latin typeface="Inter"/>
              <a:ea typeface="Inter"/>
              <a:cs typeface="Inter"/>
              <a:sym typeface="Inter"/>
            </a:endParaRPr>
          </a:p>
        </p:txBody>
      </p:sp>
      <p:sp>
        <p:nvSpPr>
          <p:cNvPr id="414" name="Google Shape;414;p46"/>
          <p:cNvSpPr/>
          <p:nvPr/>
        </p:nvSpPr>
        <p:spPr>
          <a:xfrm>
            <a:off x="6157475" y="1959500"/>
            <a:ext cx="2459100" cy="267300"/>
          </a:xfrm>
          <a:prstGeom prst="rect">
            <a:avLst/>
          </a:prstGeom>
          <a:noFill/>
          <a:ln>
            <a:noFill/>
          </a:ln>
        </p:spPr>
        <p:txBody>
          <a:bodyPr anchorCtr="0" anchor="t" bIns="0" lIns="0" spcFirstLastPara="1" rIns="0" wrap="square" tIns="0">
            <a:noAutofit/>
          </a:bodyPr>
          <a:lstStyle/>
          <a:p>
            <a:pPr indent="-215900" lvl="0" marL="215900" marR="0" rtl="0" algn="l">
              <a:lnSpc>
                <a:spcPct val="159375"/>
              </a:lnSpc>
              <a:spcBef>
                <a:spcPts val="0"/>
              </a:spcBef>
              <a:spcAft>
                <a:spcPts val="0"/>
              </a:spcAft>
              <a:buClr>
                <a:srgbClr val="4C4C4D"/>
              </a:buClr>
              <a:buSzPts val="1000"/>
              <a:buFont typeface="Inter"/>
              <a:buChar char="•"/>
            </a:pPr>
            <a:r>
              <a:rPr i="0" lang="en" sz="1000" u="none" cap="none" strike="noStrike">
                <a:solidFill>
                  <a:srgbClr val="4C4C4D"/>
                </a:solidFill>
                <a:latin typeface="Inter"/>
                <a:ea typeface="Inter"/>
                <a:cs typeface="Inter"/>
                <a:sym typeface="Inter"/>
              </a:rPr>
              <a:t>Excellent cost-performance</a:t>
            </a:r>
            <a:r>
              <a:rPr lang="en" sz="1000">
                <a:solidFill>
                  <a:srgbClr val="4C4C4D"/>
                </a:solidFill>
                <a:latin typeface="Inter"/>
                <a:ea typeface="Inter"/>
                <a:cs typeface="Inter"/>
                <a:sym typeface="Inter"/>
              </a:rPr>
              <a:t> </a:t>
            </a:r>
            <a:r>
              <a:rPr i="0" lang="en" sz="1000" u="none" cap="none" strike="noStrike">
                <a:solidFill>
                  <a:srgbClr val="4C4C4D"/>
                </a:solidFill>
                <a:latin typeface="Inter"/>
                <a:ea typeface="Inter"/>
                <a:cs typeface="Inter"/>
                <a:sym typeface="Inter"/>
              </a:rPr>
              <a:t>balance</a:t>
            </a:r>
            <a:endParaRPr i="0" sz="1000" u="none" cap="none" strike="noStrike">
              <a:latin typeface="Inter"/>
              <a:ea typeface="Inter"/>
              <a:cs typeface="Inter"/>
              <a:sym typeface="Inter"/>
            </a:endParaRPr>
          </a:p>
        </p:txBody>
      </p:sp>
      <p:sp>
        <p:nvSpPr>
          <p:cNvPr id="415" name="Google Shape;415;p46"/>
          <p:cNvSpPr/>
          <p:nvPr/>
        </p:nvSpPr>
        <p:spPr>
          <a:xfrm>
            <a:off x="6157466" y="2271335"/>
            <a:ext cx="2348700" cy="408300"/>
          </a:xfrm>
          <a:prstGeom prst="rect">
            <a:avLst/>
          </a:prstGeom>
          <a:noFill/>
          <a:ln>
            <a:noFill/>
          </a:ln>
        </p:spPr>
        <p:txBody>
          <a:bodyPr anchorCtr="0" anchor="t" bIns="0" lIns="0" spcFirstLastPara="1" rIns="0" wrap="square" tIns="0">
            <a:noAutofit/>
          </a:bodyPr>
          <a:lstStyle/>
          <a:p>
            <a:pPr indent="-215900" lvl="0" marL="215900" marR="0" rtl="0" algn="l">
              <a:lnSpc>
                <a:spcPct val="159375"/>
              </a:lnSpc>
              <a:spcBef>
                <a:spcPts val="0"/>
              </a:spcBef>
              <a:spcAft>
                <a:spcPts val="0"/>
              </a:spcAft>
              <a:buClr>
                <a:srgbClr val="4C4C4D"/>
              </a:buClr>
              <a:buSzPts val="1000"/>
              <a:buFont typeface="Inter"/>
              <a:buChar char="•"/>
            </a:pPr>
            <a:r>
              <a:rPr lang="en" sz="1000">
                <a:solidFill>
                  <a:srgbClr val="4C4C4D"/>
                </a:solidFill>
                <a:latin typeface="Inter"/>
                <a:ea typeface="Inter"/>
                <a:cs typeface="Inter"/>
                <a:sym typeface="Inter"/>
              </a:rPr>
              <a:t>Proven </a:t>
            </a:r>
            <a:r>
              <a:rPr lang="en" sz="1000">
                <a:solidFill>
                  <a:srgbClr val="4C4C4D"/>
                </a:solidFill>
                <a:latin typeface="Inter"/>
                <a:ea typeface="Inter"/>
                <a:cs typeface="Inter"/>
                <a:sym typeface="Inter"/>
              </a:rPr>
              <a:t>reliability</a:t>
            </a:r>
            <a:r>
              <a:rPr lang="en" sz="1000">
                <a:solidFill>
                  <a:srgbClr val="4C4C4D"/>
                </a:solidFill>
                <a:latin typeface="Inter"/>
                <a:ea typeface="Inter"/>
                <a:cs typeface="Inter"/>
                <a:sym typeface="Inter"/>
              </a:rPr>
              <a:t> in </a:t>
            </a:r>
            <a:r>
              <a:rPr lang="en" sz="1000">
                <a:solidFill>
                  <a:srgbClr val="4C4C4D"/>
                </a:solidFill>
                <a:latin typeface="Inter"/>
                <a:ea typeface="Inter"/>
                <a:cs typeface="Inter"/>
                <a:sym typeface="Inter"/>
              </a:rPr>
              <a:t>production</a:t>
            </a:r>
            <a:r>
              <a:rPr lang="en" sz="1000">
                <a:solidFill>
                  <a:srgbClr val="4C4C4D"/>
                </a:solidFill>
                <a:latin typeface="Inter"/>
                <a:ea typeface="Inter"/>
                <a:cs typeface="Inter"/>
                <a:sym typeface="Inter"/>
              </a:rPr>
              <a:t> environments</a:t>
            </a:r>
            <a:endParaRPr i="0" sz="1000" u="none" cap="none" strike="noStrike">
              <a:latin typeface="Inter"/>
              <a:ea typeface="Inter"/>
              <a:cs typeface="Inter"/>
              <a:sym typeface="Inter"/>
            </a:endParaRPr>
          </a:p>
        </p:txBody>
      </p:sp>
      <p:sp>
        <p:nvSpPr>
          <p:cNvPr id="416" name="Google Shape;416;p46"/>
          <p:cNvSpPr/>
          <p:nvPr/>
        </p:nvSpPr>
        <p:spPr>
          <a:xfrm>
            <a:off x="6157466" y="2724368"/>
            <a:ext cx="2348700" cy="408300"/>
          </a:xfrm>
          <a:prstGeom prst="rect">
            <a:avLst/>
          </a:prstGeom>
          <a:noFill/>
          <a:ln>
            <a:noFill/>
          </a:ln>
        </p:spPr>
        <p:txBody>
          <a:bodyPr anchorCtr="0" anchor="t" bIns="0" lIns="0" spcFirstLastPara="1" rIns="0" wrap="square" tIns="0">
            <a:noAutofit/>
          </a:bodyPr>
          <a:lstStyle/>
          <a:p>
            <a:pPr indent="-215900" lvl="0" marL="215900" marR="0" rtl="0" algn="l">
              <a:lnSpc>
                <a:spcPct val="159375"/>
              </a:lnSpc>
              <a:spcBef>
                <a:spcPts val="0"/>
              </a:spcBef>
              <a:spcAft>
                <a:spcPts val="0"/>
              </a:spcAft>
              <a:buClr>
                <a:srgbClr val="4C4C4D"/>
              </a:buClr>
              <a:buSzPts val="1000"/>
              <a:buFont typeface="Inter"/>
              <a:buChar char="•"/>
            </a:pPr>
            <a:r>
              <a:rPr lang="en" sz="1000">
                <a:solidFill>
                  <a:srgbClr val="4C4C4D"/>
                </a:solidFill>
                <a:latin typeface="Inter"/>
                <a:ea typeface="Inter"/>
                <a:cs typeface="Inter"/>
                <a:sym typeface="Inter"/>
              </a:rPr>
              <a:t>Advanced hybrid </a:t>
            </a:r>
            <a:r>
              <a:rPr lang="en" sz="1000">
                <a:solidFill>
                  <a:srgbClr val="4C4C4D"/>
                </a:solidFill>
                <a:latin typeface="Inter"/>
                <a:ea typeface="Inter"/>
                <a:cs typeface="Inter"/>
                <a:sym typeface="Inter"/>
              </a:rPr>
              <a:t>search capabilities</a:t>
            </a:r>
            <a:endParaRPr i="0" sz="1000" u="none" cap="none" strike="noStrike">
              <a:latin typeface="Inter"/>
              <a:ea typeface="Inter"/>
              <a:cs typeface="Inter"/>
              <a:sym typeface="Inter"/>
            </a:endParaRPr>
          </a:p>
        </p:txBody>
      </p:sp>
      <p:sp>
        <p:nvSpPr>
          <p:cNvPr id="417" name="Google Shape;417;p46"/>
          <p:cNvSpPr/>
          <p:nvPr/>
        </p:nvSpPr>
        <p:spPr>
          <a:xfrm>
            <a:off x="496119" y="3506204"/>
            <a:ext cx="8151900" cy="6126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4C4C4D"/>
              </a:buClr>
              <a:buSzPts val="1000"/>
              <a:buFont typeface="Heebo"/>
              <a:buNone/>
            </a:pPr>
            <a:r>
              <a:rPr i="0" lang="en" sz="1000" u="none" cap="none" strike="noStrike">
                <a:solidFill>
                  <a:srgbClr val="4C4C4D"/>
                </a:solidFill>
                <a:latin typeface="Inter"/>
                <a:ea typeface="Inter"/>
                <a:cs typeface="Inter"/>
                <a:sym typeface="Inter"/>
              </a:rPr>
              <a:t>For our</a:t>
            </a:r>
            <a:r>
              <a:rPr lang="en" sz="1000">
                <a:solidFill>
                  <a:srgbClr val="4C4C4D"/>
                </a:solidFill>
                <a:latin typeface="Inter"/>
                <a:ea typeface="Inter"/>
                <a:cs typeface="Inter"/>
                <a:sym typeface="Inter"/>
              </a:rPr>
              <a:t> </a:t>
            </a:r>
            <a:r>
              <a:rPr i="0" lang="en" sz="1000" u="none" cap="none" strike="noStrike">
                <a:solidFill>
                  <a:srgbClr val="4C4C4D"/>
                </a:solidFill>
                <a:latin typeface="Inter"/>
                <a:ea typeface="Inter"/>
                <a:cs typeface="Inter"/>
                <a:sym typeface="Inter"/>
              </a:rPr>
              <a:t> application, Pinecone stands out as the </a:t>
            </a:r>
            <a:r>
              <a:rPr lang="en" sz="1000">
                <a:solidFill>
                  <a:srgbClr val="4C4C4D"/>
                </a:solidFill>
                <a:latin typeface="Inter"/>
                <a:ea typeface="Inter"/>
                <a:cs typeface="Inter"/>
                <a:sym typeface="Inter"/>
              </a:rPr>
              <a:t>optimal</a:t>
            </a:r>
            <a:r>
              <a:rPr i="0" lang="en" sz="1000" u="none" cap="none" strike="noStrike">
                <a:solidFill>
                  <a:srgbClr val="4C4C4D"/>
                </a:solidFill>
                <a:latin typeface="Inter"/>
                <a:ea typeface="Inter"/>
                <a:cs typeface="Inter"/>
                <a:sym typeface="Inter"/>
              </a:rPr>
              <a:t> choice. Its blend of </a:t>
            </a:r>
            <a:r>
              <a:rPr lang="en" sz="1000">
                <a:solidFill>
                  <a:srgbClr val="4C4C4D"/>
                </a:solidFill>
                <a:latin typeface="Inter"/>
                <a:ea typeface="Inter"/>
                <a:cs typeface="Inter"/>
                <a:sym typeface="Inter"/>
              </a:rPr>
              <a:t>low-latency</a:t>
            </a:r>
            <a:r>
              <a:rPr i="0" lang="en" sz="1000" u="none" cap="none" strike="noStrike">
                <a:solidFill>
                  <a:srgbClr val="4C4C4D"/>
                </a:solidFill>
                <a:latin typeface="Inter"/>
                <a:ea typeface="Inter"/>
                <a:cs typeface="Inter"/>
                <a:sym typeface="Inter"/>
              </a:rPr>
              <a:t>, </a:t>
            </a:r>
            <a:r>
              <a:rPr lang="en" sz="1000">
                <a:solidFill>
                  <a:srgbClr val="4C4C4D"/>
                </a:solidFill>
                <a:latin typeface="Inter"/>
                <a:ea typeface="Inter"/>
                <a:cs typeface="Inter"/>
                <a:sym typeface="Inter"/>
              </a:rPr>
              <a:t>reliability,</a:t>
            </a:r>
            <a:r>
              <a:rPr i="0" lang="en" sz="1000" u="none" cap="none" strike="noStrike">
                <a:solidFill>
                  <a:srgbClr val="4C4C4D"/>
                </a:solidFill>
                <a:latin typeface="Inter"/>
                <a:ea typeface="Inter"/>
                <a:cs typeface="Inter"/>
                <a:sym typeface="Inter"/>
              </a:rPr>
              <a:t> and </a:t>
            </a:r>
            <a:r>
              <a:rPr lang="en" sz="1000">
                <a:solidFill>
                  <a:srgbClr val="4C4C4D"/>
                </a:solidFill>
                <a:latin typeface="Inter"/>
                <a:ea typeface="Inter"/>
                <a:cs typeface="Inter"/>
                <a:sym typeface="Inter"/>
              </a:rPr>
              <a:t>production-ready feature set </a:t>
            </a:r>
            <a:r>
              <a:rPr i="0" lang="en" sz="1000" u="none" cap="none" strike="noStrike">
                <a:solidFill>
                  <a:srgbClr val="4C4C4D"/>
                </a:solidFill>
                <a:latin typeface="Inter"/>
                <a:ea typeface="Inter"/>
                <a:cs typeface="Inter"/>
                <a:sym typeface="Inter"/>
              </a:rPr>
              <a:t>directly addresses our specific needs for advanced search and reliable data management</a:t>
            </a:r>
            <a:r>
              <a:rPr lang="en" sz="1000">
                <a:solidFill>
                  <a:srgbClr val="4C4C4D"/>
                </a:solidFill>
                <a:latin typeface="Inter"/>
                <a:ea typeface="Inter"/>
                <a:cs typeface="Inter"/>
                <a:sym typeface="Inter"/>
              </a:rPr>
              <a:t>.</a:t>
            </a:r>
            <a:endParaRPr i="0" sz="1000" u="none" cap="none" strike="noStrike">
              <a:latin typeface="Inter"/>
              <a:ea typeface="Inter"/>
              <a:cs typeface="Inter"/>
              <a:sym typeface="Inter"/>
            </a:endParaRPr>
          </a:p>
        </p:txBody>
      </p:sp>
      <p:sp>
        <p:nvSpPr>
          <p:cNvPr id="418" name="Google Shape;418;p46"/>
          <p:cNvSpPr txBox="1"/>
          <p:nvPr>
            <p:ph idx="4294967295" type="title"/>
          </p:nvPr>
        </p:nvSpPr>
        <p:spPr>
          <a:xfrm>
            <a:off x="310896" y="448056"/>
            <a:ext cx="80880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00">
                <a:latin typeface="Inter"/>
                <a:ea typeface="Inter"/>
                <a:cs typeface="Inter"/>
                <a:sym typeface="Inter"/>
              </a:rPr>
              <a:t>Vector Database: Pinecone</a:t>
            </a:r>
            <a:endParaRPr sz="2700">
              <a:latin typeface="Inter"/>
              <a:ea typeface="Inter"/>
              <a:cs typeface="Inter"/>
              <a:sym typeface="Inter"/>
            </a:endParaRPr>
          </a:p>
          <a:p>
            <a:pPr indent="0" lvl="0" marL="0" rtl="0" algn="l">
              <a:spcBef>
                <a:spcPts val="0"/>
              </a:spcBef>
              <a:spcAft>
                <a:spcPts val="0"/>
              </a:spcAft>
              <a:buSzPts val="990"/>
              <a:buNone/>
            </a:pPr>
            <a:r>
              <a:t/>
            </a:r>
            <a:endParaRPr sz="2700">
              <a:latin typeface="Inter"/>
              <a:ea typeface="Inter"/>
              <a:cs typeface="Inter"/>
              <a:sym typeface="Inter"/>
            </a:endParaRPr>
          </a:p>
        </p:txBody>
      </p:sp>
      <p:sp>
        <p:nvSpPr>
          <p:cNvPr id="419" name="Google Shape;419;p46"/>
          <p:cNvSpPr txBox="1"/>
          <p:nvPr/>
        </p:nvSpPr>
        <p:spPr>
          <a:xfrm>
            <a:off x="221700" y="4890925"/>
            <a:ext cx="3012300" cy="1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Inter"/>
                <a:ea typeface="Inter"/>
                <a:cs typeface="Inter"/>
                <a:sym typeface="Inter"/>
              </a:rPr>
              <a:t>Image source: https://www.gamma.app</a:t>
            </a:r>
            <a:endParaRPr i="1" sz="1000">
              <a:solidFill>
                <a:schemeClr val="dk1"/>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7"/>
          <p:cNvSpPr txBox="1"/>
          <p:nvPr>
            <p:ph idx="4294967295" type="title"/>
          </p:nvPr>
        </p:nvSpPr>
        <p:spPr>
          <a:xfrm>
            <a:off x="310896" y="448056"/>
            <a:ext cx="8088000" cy="69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latin typeface="Inter"/>
                <a:ea typeface="Inter"/>
                <a:cs typeface="Inter"/>
                <a:sym typeface="Inter"/>
              </a:rPr>
              <a:t>RAG Pipelines</a:t>
            </a:r>
            <a:endParaRPr sz="2700">
              <a:latin typeface="Inter"/>
              <a:ea typeface="Inter"/>
              <a:cs typeface="Inter"/>
              <a:sym typeface="Inter"/>
            </a:endParaRPr>
          </a:p>
        </p:txBody>
      </p:sp>
      <p:pic>
        <p:nvPicPr>
          <p:cNvPr id="425" name="Google Shape;425;p47" title="Gemini_Generated_Image_9vmes59vmes59vme.png"/>
          <p:cNvPicPr preferRelativeResize="0"/>
          <p:nvPr/>
        </p:nvPicPr>
        <p:blipFill rotWithShape="1">
          <a:blip r:embed="rId3">
            <a:alphaModFix/>
          </a:blip>
          <a:srcRect b="8950" l="25865" r="25015" t="0"/>
          <a:stretch/>
        </p:blipFill>
        <p:spPr>
          <a:xfrm>
            <a:off x="630594" y="2119312"/>
            <a:ext cx="285558" cy="288722"/>
          </a:xfrm>
          <a:prstGeom prst="rect">
            <a:avLst/>
          </a:prstGeom>
          <a:noFill/>
          <a:ln>
            <a:noFill/>
          </a:ln>
        </p:spPr>
      </p:pic>
      <p:sp>
        <p:nvSpPr>
          <p:cNvPr id="426" name="Google Shape;426;p47"/>
          <p:cNvSpPr/>
          <p:nvPr/>
        </p:nvSpPr>
        <p:spPr>
          <a:xfrm>
            <a:off x="5257811" y="2102412"/>
            <a:ext cx="747900" cy="322500"/>
          </a:xfrm>
          <a:prstGeom prst="roundRect">
            <a:avLst>
              <a:gd fmla="val 16667" name="adj"/>
            </a:avLst>
          </a:prstGeom>
          <a:solidFill>
            <a:schemeClr val="lt2"/>
          </a:solidFill>
          <a:ln cap="flat" cmpd="sng" w="6600">
            <a:solidFill>
              <a:schemeClr val="dk2"/>
            </a:solidFill>
            <a:prstDash val="solid"/>
            <a:round/>
            <a:headEnd len="sm" w="sm" type="none"/>
            <a:tailEnd len="sm" w="sm" type="none"/>
          </a:ln>
        </p:spPr>
        <p:txBody>
          <a:bodyPr anchorCtr="0" anchor="ctr" bIns="63450" lIns="63450" spcFirstLastPara="1" rIns="63450" wrap="square" tIns="63450">
            <a:noAutofit/>
          </a:bodyPr>
          <a:lstStyle/>
          <a:p>
            <a:pPr indent="0" lvl="0" marL="0" rtl="0" algn="ctr">
              <a:spcBef>
                <a:spcPts val="0"/>
              </a:spcBef>
              <a:spcAft>
                <a:spcPts val="0"/>
              </a:spcAft>
              <a:buNone/>
            </a:pPr>
            <a:r>
              <a:rPr lang="en" sz="832"/>
              <a:t>LLM Generation</a:t>
            </a:r>
            <a:endParaRPr sz="832"/>
          </a:p>
        </p:txBody>
      </p:sp>
      <p:sp>
        <p:nvSpPr>
          <p:cNvPr id="427" name="Google Shape;427;p47"/>
          <p:cNvSpPr/>
          <p:nvPr/>
        </p:nvSpPr>
        <p:spPr>
          <a:xfrm>
            <a:off x="5214123" y="3741588"/>
            <a:ext cx="908400" cy="35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Re-ranking</a:t>
            </a:r>
            <a:endParaRPr sz="800"/>
          </a:p>
        </p:txBody>
      </p:sp>
      <p:sp>
        <p:nvSpPr>
          <p:cNvPr id="428" name="Google Shape;428;p47"/>
          <p:cNvSpPr/>
          <p:nvPr/>
        </p:nvSpPr>
        <p:spPr>
          <a:xfrm>
            <a:off x="3650817" y="2103610"/>
            <a:ext cx="1077300" cy="356931"/>
          </a:xfrm>
          <a:prstGeom prst="flowChartInputOutput">
            <a:avLst/>
          </a:prstGeom>
          <a:solidFill>
            <a:srgbClr val="CFE2F3"/>
          </a:solidFill>
          <a:ln cap="flat" cmpd="sng" w="6600">
            <a:solidFill>
              <a:schemeClr val="dk2"/>
            </a:solidFill>
            <a:prstDash val="solid"/>
            <a:round/>
            <a:headEnd len="sm" w="sm" type="none"/>
            <a:tailEnd len="sm" w="sm" type="none"/>
          </a:ln>
        </p:spPr>
        <p:txBody>
          <a:bodyPr anchorCtr="0" anchor="ctr" bIns="63450" lIns="63450" spcFirstLastPara="1" rIns="63450" wrap="square" tIns="63450">
            <a:noAutofit/>
          </a:bodyPr>
          <a:lstStyle/>
          <a:p>
            <a:pPr indent="0" lvl="0" marL="0" rtl="0" algn="ctr">
              <a:spcBef>
                <a:spcPts val="0"/>
              </a:spcBef>
              <a:spcAft>
                <a:spcPts val="0"/>
              </a:spcAft>
              <a:buNone/>
            </a:pPr>
            <a:r>
              <a:rPr lang="en" sz="832">
                <a:solidFill>
                  <a:schemeClr val="dk1"/>
                </a:solidFill>
              </a:rPr>
              <a:t>Top 5 Results</a:t>
            </a:r>
            <a:endParaRPr sz="832">
              <a:solidFill>
                <a:schemeClr val="dk1"/>
              </a:solidFill>
            </a:endParaRPr>
          </a:p>
        </p:txBody>
      </p:sp>
      <p:sp>
        <p:nvSpPr>
          <p:cNvPr id="429" name="Google Shape;429;p47"/>
          <p:cNvSpPr/>
          <p:nvPr/>
        </p:nvSpPr>
        <p:spPr>
          <a:xfrm>
            <a:off x="6554838" y="3654788"/>
            <a:ext cx="1077300" cy="493775"/>
          </a:xfrm>
          <a:prstGeom prst="flowChartInputOutpu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rPr>
              <a:t>Top 5 Ranked Results</a:t>
            </a:r>
            <a:endParaRPr sz="800">
              <a:solidFill>
                <a:schemeClr val="dk1"/>
              </a:solidFill>
            </a:endParaRPr>
          </a:p>
        </p:txBody>
      </p:sp>
      <p:sp>
        <p:nvSpPr>
          <p:cNvPr id="430" name="Google Shape;430;p47"/>
          <p:cNvSpPr/>
          <p:nvPr/>
        </p:nvSpPr>
        <p:spPr>
          <a:xfrm>
            <a:off x="2617350" y="1996535"/>
            <a:ext cx="486730" cy="571100"/>
          </a:xfrm>
          <a:prstGeom prst="flowChartMagneticDisk">
            <a:avLst/>
          </a:prstGeom>
          <a:solidFill>
            <a:srgbClr val="F6F6F6"/>
          </a:solidFill>
          <a:ln cap="flat" cmpd="sng" w="6600">
            <a:solidFill>
              <a:schemeClr val="dk2"/>
            </a:solidFill>
            <a:prstDash val="solid"/>
            <a:round/>
            <a:headEnd len="sm" w="sm" type="none"/>
            <a:tailEnd len="sm" w="sm" type="none"/>
          </a:ln>
        </p:spPr>
        <p:txBody>
          <a:bodyPr anchorCtr="0" anchor="ctr" bIns="63450" lIns="63450" spcFirstLastPara="1" rIns="63450" wrap="square" tIns="63450">
            <a:noAutofit/>
          </a:bodyPr>
          <a:lstStyle/>
          <a:p>
            <a:pPr indent="0" lvl="0" marL="0" rtl="0" algn="ctr">
              <a:spcBef>
                <a:spcPts val="0"/>
              </a:spcBef>
              <a:spcAft>
                <a:spcPts val="0"/>
              </a:spcAft>
              <a:buNone/>
            </a:pPr>
            <a:r>
              <a:rPr lang="en" sz="600"/>
              <a:t>Pinecone</a:t>
            </a:r>
            <a:endParaRPr sz="600"/>
          </a:p>
        </p:txBody>
      </p:sp>
      <p:sp>
        <p:nvSpPr>
          <p:cNvPr id="431" name="Google Shape;431;p47"/>
          <p:cNvSpPr/>
          <p:nvPr/>
        </p:nvSpPr>
        <p:spPr>
          <a:xfrm>
            <a:off x="8155208" y="3758858"/>
            <a:ext cx="747900" cy="322500"/>
          </a:xfrm>
          <a:prstGeom prst="roundRect">
            <a:avLst>
              <a:gd fmla="val 16667" name="adj"/>
            </a:avLst>
          </a:prstGeom>
          <a:solidFill>
            <a:schemeClr val="lt2"/>
          </a:solidFill>
          <a:ln cap="flat" cmpd="sng" w="6600">
            <a:solidFill>
              <a:schemeClr val="dk2"/>
            </a:solidFill>
            <a:prstDash val="solid"/>
            <a:round/>
            <a:headEnd len="sm" w="sm" type="none"/>
            <a:tailEnd len="sm" w="sm" type="none"/>
          </a:ln>
        </p:spPr>
        <p:txBody>
          <a:bodyPr anchorCtr="0" anchor="ctr" bIns="63450" lIns="63450" spcFirstLastPara="1" rIns="63450" wrap="square" tIns="63450">
            <a:noAutofit/>
          </a:bodyPr>
          <a:lstStyle/>
          <a:p>
            <a:pPr indent="0" lvl="0" marL="0" rtl="0" algn="ctr">
              <a:spcBef>
                <a:spcPts val="0"/>
              </a:spcBef>
              <a:spcAft>
                <a:spcPts val="0"/>
              </a:spcAft>
              <a:buNone/>
            </a:pPr>
            <a:r>
              <a:rPr lang="en" sz="832"/>
              <a:t>LLM Generation</a:t>
            </a:r>
            <a:endParaRPr sz="832"/>
          </a:p>
        </p:txBody>
      </p:sp>
      <p:sp>
        <p:nvSpPr>
          <p:cNvPr id="432" name="Google Shape;432;p47"/>
          <p:cNvSpPr/>
          <p:nvPr/>
        </p:nvSpPr>
        <p:spPr>
          <a:xfrm>
            <a:off x="1368275" y="2107213"/>
            <a:ext cx="786300" cy="41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rPr>
              <a:t>Semantic Search</a:t>
            </a:r>
            <a:endParaRPr sz="800">
              <a:solidFill>
                <a:schemeClr val="dk1"/>
              </a:solidFill>
            </a:endParaRPr>
          </a:p>
        </p:txBody>
      </p:sp>
      <p:sp>
        <p:nvSpPr>
          <p:cNvPr id="433" name="Google Shape;433;p47"/>
          <p:cNvSpPr txBox="1"/>
          <p:nvPr>
            <p:ph idx="4294967295" type="body"/>
          </p:nvPr>
        </p:nvSpPr>
        <p:spPr>
          <a:xfrm>
            <a:off x="559500" y="1441275"/>
            <a:ext cx="5198100" cy="49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SzPts val="1018"/>
              <a:buNone/>
            </a:pPr>
            <a:r>
              <a:rPr b="1" lang="en" sz="1400"/>
              <a:t>Baseline</a:t>
            </a:r>
            <a:r>
              <a:rPr lang="en" sz="1400"/>
              <a:t>: Semantic Search on Raw Text Chunks</a:t>
            </a:r>
            <a:endParaRPr sz="1400"/>
          </a:p>
        </p:txBody>
      </p:sp>
      <p:sp>
        <p:nvSpPr>
          <p:cNvPr id="434" name="Google Shape;434;p47"/>
          <p:cNvSpPr txBox="1"/>
          <p:nvPr/>
        </p:nvSpPr>
        <p:spPr>
          <a:xfrm>
            <a:off x="535663" y="3195788"/>
            <a:ext cx="4791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en">
                <a:solidFill>
                  <a:schemeClr val="dk1"/>
                </a:solidFill>
              </a:rPr>
              <a:t>Advanced</a:t>
            </a:r>
            <a:r>
              <a:rPr lang="en">
                <a:solidFill>
                  <a:schemeClr val="dk1"/>
                </a:solidFill>
              </a:rPr>
              <a:t>: Hybrid Search + Reranking</a:t>
            </a:r>
            <a:endParaRPr>
              <a:solidFill>
                <a:schemeClr val="dk1"/>
              </a:solidFill>
            </a:endParaRPr>
          </a:p>
        </p:txBody>
      </p:sp>
      <p:sp>
        <p:nvSpPr>
          <p:cNvPr id="435" name="Google Shape;435;p47"/>
          <p:cNvSpPr/>
          <p:nvPr/>
        </p:nvSpPr>
        <p:spPr>
          <a:xfrm>
            <a:off x="994988" y="2252725"/>
            <a:ext cx="285600" cy="1278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436" name="Google Shape;436;p47"/>
          <p:cNvSpPr/>
          <p:nvPr/>
        </p:nvSpPr>
        <p:spPr>
          <a:xfrm>
            <a:off x="2230713" y="2252725"/>
            <a:ext cx="285600" cy="1278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437" name="Google Shape;437;p47"/>
          <p:cNvSpPr/>
          <p:nvPr/>
        </p:nvSpPr>
        <p:spPr>
          <a:xfrm>
            <a:off x="3265000" y="2252725"/>
            <a:ext cx="285600" cy="1278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438" name="Google Shape;438;p47"/>
          <p:cNvSpPr/>
          <p:nvPr/>
        </p:nvSpPr>
        <p:spPr>
          <a:xfrm>
            <a:off x="4828313" y="2218175"/>
            <a:ext cx="285600" cy="1278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pic>
        <p:nvPicPr>
          <p:cNvPr id="439" name="Google Shape;439;p47" title="Gemini_Generated_Image_9vmes59vmes59vme.png"/>
          <p:cNvPicPr preferRelativeResize="0"/>
          <p:nvPr/>
        </p:nvPicPr>
        <p:blipFill rotWithShape="1">
          <a:blip r:embed="rId3">
            <a:alphaModFix/>
          </a:blip>
          <a:srcRect b="8950" l="25865" r="25015" t="0"/>
          <a:stretch/>
        </p:blipFill>
        <p:spPr>
          <a:xfrm>
            <a:off x="630594" y="3757337"/>
            <a:ext cx="285558" cy="288722"/>
          </a:xfrm>
          <a:prstGeom prst="rect">
            <a:avLst/>
          </a:prstGeom>
          <a:noFill/>
          <a:ln>
            <a:noFill/>
          </a:ln>
        </p:spPr>
      </p:pic>
      <p:sp>
        <p:nvSpPr>
          <p:cNvPr id="440" name="Google Shape;440;p47"/>
          <p:cNvSpPr txBox="1"/>
          <p:nvPr/>
        </p:nvSpPr>
        <p:spPr>
          <a:xfrm>
            <a:off x="616384" y="4008508"/>
            <a:ext cx="314700" cy="183300"/>
          </a:xfrm>
          <a:prstGeom prst="rect">
            <a:avLst/>
          </a:prstGeom>
          <a:noFill/>
          <a:ln>
            <a:noFill/>
          </a:ln>
        </p:spPr>
        <p:txBody>
          <a:bodyPr anchorCtr="0" anchor="t" bIns="45025" lIns="45025" spcFirstLastPara="1" rIns="45025" wrap="square" tIns="45025">
            <a:spAutoFit/>
          </a:bodyPr>
          <a:lstStyle/>
          <a:p>
            <a:pPr indent="0" lvl="0" marL="0" rtl="0" algn="l">
              <a:spcBef>
                <a:spcPts val="0"/>
              </a:spcBef>
              <a:spcAft>
                <a:spcPts val="0"/>
              </a:spcAft>
              <a:buNone/>
            </a:pPr>
            <a:r>
              <a:rPr lang="en" sz="600">
                <a:solidFill>
                  <a:schemeClr val="dk1"/>
                </a:solidFill>
              </a:rPr>
              <a:t>Query</a:t>
            </a:r>
            <a:endParaRPr sz="600">
              <a:solidFill>
                <a:schemeClr val="dk1"/>
              </a:solidFill>
            </a:endParaRPr>
          </a:p>
        </p:txBody>
      </p:sp>
      <p:sp>
        <p:nvSpPr>
          <p:cNvPr id="441" name="Google Shape;441;p47"/>
          <p:cNvSpPr/>
          <p:nvPr/>
        </p:nvSpPr>
        <p:spPr>
          <a:xfrm>
            <a:off x="3650817" y="3776185"/>
            <a:ext cx="1077300" cy="356931"/>
          </a:xfrm>
          <a:prstGeom prst="flowChartInputOutput">
            <a:avLst/>
          </a:prstGeom>
          <a:solidFill>
            <a:srgbClr val="CFE2F3"/>
          </a:solidFill>
          <a:ln cap="flat" cmpd="sng" w="6600">
            <a:solidFill>
              <a:schemeClr val="dk2"/>
            </a:solidFill>
            <a:prstDash val="solid"/>
            <a:round/>
            <a:headEnd len="sm" w="sm" type="none"/>
            <a:tailEnd len="sm" w="sm" type="none"/>
          </a:ln>
        </p:spPr>
        <p:txBody>
          <a:bodyPr anchorCtr="0" anchor="ctr" bIns="63450" lIns="63450" spcFirstLastPara="1" rIns="63450" wrap="square" tIns="63450">
            <a:noAutofit/>
          </a:bodyPr>
          <a:lstStyle/>
          <a:p>
            <a:pPr indent="0" lvl="0" marL="0" rtl="0" algn="ctr">
              <a:spcBef>
                <a:spcPts val="0"/>
              </a:spcBef>
              <a:spcAft>
                <a:spcPts val="0"/>
              </a:spcAft>
              <a:buNone/>
            </a:pPr>
            <a:r>
              <a:rPr lang="en" sz="832">
                <a:solidFill>
                  <a:schemeClr val="dk1"/>
                </a:solidFill>
              </a:rPr>
              <a:t>Top 100 Results</a:t>
            </a:r>
            <a:endParaRPr sz="832">
              <a:solidFill>
                <a:schemeClr val="dk1"/>
              </a:solidFill>
            </a:endParaRPr>
          </a:p>
        </p:txBody>
      </p:sp>
      <p:sp>
        <p:nvSpPr>
          <p:cNvPr id="442" name="Google Shape;442;p47"/>
          <p:cNvSpPr/>
          <p:nvPr/>
        </p:nvSpPr>
        <p:spPr>
          <a:xfrm>
            <a:off x="2617350" y="3634560"/>
            <a:ext cx="486730" cy="571100"/>
          </a:xfrm>
          <a:prstGeom prst="flowChartMagneticDisk">
            <a:avLst/>
          </a:prstGeom>
          <a:solidFill>
            <a:srgbClr val="F6F6F6"/>
          </a:solidFill>
          <a:ln cap="flat" cmpd="sng" w="6600">
            <a:solidFill>
              <a:schemeClr val="dk2"/>
            </a:solidFill>
            <a:prstDash val="solid"/>
            <a:round/>
            <a:headEnd len="sm" w="sm" type="none"/>
            <a:tailEnd len="sm" w="sm" type="none"/>
          </a:ln>
        </p:spPr>
        <p:txBody>
          <a:bodyPr anchorCtr="0" anchor="ctr" bIns="63450" lIns="63450" spcFirstLastPara="1" rIns="63450" wrap="square" tIns="63450">
            <a:noAutofit/>
          </a:bodyPr>
          <a:lstStyle/>
          <a:p>
            <a:pPr indent="0" lvl="0" marL="0" rtl="0" algn="ctr">
              <a:spcBef>
                <a:spcPts val="0"/>
              </a:spcBef>
              <a:spcAft>
                <a:spcPts val="0"/>
              </a:spcAft>
              <a:buNone/>
            </a:pPr>
            <a:r>
              <a:rPr lang="en" sz="600"/>
              <a:t>Pinecone</a:t>
            </a:r>
            <a:endParaRPr sz="600"/>
          </a:p>
        </p:txBody>
      </p:sp>
      <p:sp>
        <p:nvSpPr>
          <p:cNvPr id="443" name="Google Shape;443;p47"/>
          <p:cNvSpPr/>
          <p:nvPr/>
        </p:nvSpPr>
        <p:spPr>
          <a:xfrm>
            <a:off x="1368275" y="3745238"/>
            <a:ext cx="786300" cy="41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rPr>
              <a:t>Hybrid</a:t>
            </a:r>
            <a:r>
              <a:rPr lang="en" sz="800">
                <a:solidFill>
                  <a:schemeClr val="dk1"/>
                </a:solidFill>
              </a:rPr>
              <a:t> Search</a:t>
            </a:r>
            <a:endParaRPr sz="800">
              <a:solidFill>
                <a:schemeClr val="dk1"/>
              </a:solidFill>
            </a:endParaRPr>
          </a:p>
        </p:txBody>
      </p:sp>
      <p:sp>
        <p:nvSpPr>
          <p:cNvPr id="444" name="Google Shape;444;p47"/>
          <p:cNvSpPr/>
          <p:nvPr/>
        </p:nvSpPr>
        <p:spPr>
          <a:xfrm>
            <a:off x="994988" y="3890750"/>
            <a:ext cx="285600" cy="1278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445" name="Google Shape;445;p47"/>
          <p:cNvSpPr/>
          <p:nvPr/>
        </p:nvSpPr>
        <p:spPr>
          <a:xfrm>
            <a:off x="2230713" y="3890750"/>
            <a:ext cx="285600" cy="1278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446" name="Google Shape;446;p47"/>
          <p:cNvSpPr/>
          <p:nvPr/>
        </p:nvSpPr>
        <p:spPr>
          <a:xfrm>
            <a:off x="3265025" y="3890750"/>
            <a:ext cx="285600" cy="1278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447" name="Google Shape;447;p47"/>
          <p:cNvSpPr/>
          <p:nvPr/>
        </p:nvSpPr>
        <p:spPr>
          <a:xfrm>
            <a:off x="4828313" y="3890750"/>
            <a:ext cx="285600" cy="1278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448" name="Google Shape;448;p47"/>
          <p:cNvSpPr/>
          <p:nvPr/>
        </p:nvSpPr>
        <p:spPr>
          <a:xfrm>
            <a:off x="6222725" y="3856200"/>
            <a:ext cx="285600" cy="1278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449" name="Google Shape;449;p47"/>
          <p:cNvSpPr/>
          <p:nvPr/>
        </p:nvSpPr>
        <p:spPr>
          <a:xfrm>
            <a:off x="7722430" y="3856188"/>
            <a:ext cx="285600" cy="1278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450" name="Google Shape;450;p47"/>
          <p:cNvSpPr txBox="1"/>
          <p:nvPr/>
        </p:nvSpPr>
        <p:spPr>
          <a:xfrm>
            <a:off x="616384" y="2408308"/>
            <a:ext cx="314700" cy="183300"/>
          </a:xfrm>
          <a:prstGeom prst="rect">
            <a:avLst/>
          </a:prstGeom>
          <a:noFill/>
          <a:ln>
            <a:noFill/>
          </a:ln>
        </p:spPr>
        <p:txBody>
          <a:bodyPr anchorCtr="0" anchor="t" bIns="45025" lIns="45025" spcFirstLastPara="1" rIns="45025" wrap="square" tIns="45025">
            <a:spAutoFit/>
          </a:bodyPr>
          <a:lstStyle/>
          <a:p>
            <a:pPr indent="0" lvl="0" marL="0" rtl="0" algn="l">
              <a:spcBef>
                <a:spcPts val="0"/>
              </a:spcBef>
              <a:spcAft>
                <a:spcPts val="0"/>
              </a:spcAft>
              <a:buNone/>
            </a:pPr>
            <a:r>
              <a:rPr lang="en" sz="600">
                <a:solidFill>
                  <a:schemeClr val="dk1"/>
                </a:solidFill>
              </a:rPr>
              <a:t>Query</a:t>
            </a:r>
            <a:endParaRPr sz="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8"/>
          <p:cNvSpPr txBox="1"/>
          <p:nvPr>
            <p:ph idx="4294967295" type="title"/>
          </p:nvPr>
        </p:nvSpPr>
        <p:spPr>
          <a:xfrm>
            <a:off x="310896" y="448056"/>
            <a:ext cx="8088000" cy="69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latin typeface="Inter"/>
                <a:ea typeface="Inter"/>
                <a:cs typeface="Inter"/>
                <a:sym typeface="Inter"/>
              </a:rPr>
              <a:t>Pipeline Details</a:t>
            </a:r>
            <a:endParaRPr sz="2700">
              <a:latin typeface="Inter"/>
              <a:ea typeface="Inter"/>
              <a:cs typeface="Inter"/>
              <a:sym typeface="Inter"/>
            </a:endParaRPr>
          </a:p>
        </p:txBody>
      </p:sp>
      <p:graphicFrame>
        <p:nvGraphicFramePr>
          <p:cNvPr id="456" name="Google Shape;456;p48"/>
          <p:cNvGraphicFramePr/>
          <p:nvPr/>
        </p:nvGraphicFramePr>
        <p:xfrm>
          <a:off x="296600" y="1323500"/>
          <a:ext cx="3000000" cy="3000000"/>
        </p:xfrm>
        <a:graphic>
          <a:graphicData uri="http://schemas.openxmlformats.org/drawingml/2006/table">
            <a:tbl>
              <a:tblPr>
                <a:noFill/>
                <a:tableStyleId>{C660EDFE-C300-4CB3-92C8-4A033597E89D}</a:tableStyleId>
              </a:tblPr>
              <a:tblGrid>
                <a:gridCol w="1776225"/>
                <a:gridCol w="913475"/>
                <a:gridCol w="2889800"/>
                <a:gridCol w="2886075"/>
              </a:tblGrid>
              <a:tr h="607200">
                <a:tc gridSpan="2">
                  <a:txBody>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a:txBody>
                  <a:tcPr marT="91425" marB="91425" marR="91425" marL="91425" anchor="ctr">
                    <a:lnR cap="flat" cmpd="sng" w="9525">
                      <a:solidFill>
                        <a:srgbClr val="9E9E9E"/>
                      </a:solidFill>
                      <a:prstDash val="solid"/>
                      <a:round/>
                      <a:headEnd len="sm" w="sm" type="none"/>
                      <a:tailEnd len="sm" w="sm" type="none"/>
                    </a:lnR>
                    <a:solidFill>
                      <a:schemeClr val="lt2"/>
                    </a:solidFill>
                  </a:tcPr>
                </a:tc>
                <a:tc hMerge="1"/>
                <a:tc>
                  <a:txBody>
                    <a:bodyPr/>
                    <a:lstStyle/>
                    <a:p>
                      <a:pPr indent="0" lvl="0" marL="0" rtl="0" algn="ctr">
                        <a:spcBef>
                          <a:spcPts val="0"/>
                        </a:spcBef>
                        <a:spcAft>
                          <a:spcPts val="0"/>
                        </a:spcAft>
                        <a:buNone/>
                      </a:pPr>
                      <a:r>
                        <a:rPr b="1" lang="en" sz="1300">
                          <a:solidFill>
                            <a:schemeClr val="lt1"/>
                          </a:solidFill>
                          <a:latin typeface="Inter"/>
                          <a:ea typeface="Inter"/>
                          <a:cs typeface="Inter"/>
                          <a:sym typeface="Inter"/>
                        </a:rPr>
                        <a:t>Semantic</a:t>
                      </a:r>
                      <a:r>
                        <a:rPr b="1" lang="en" sz="1300">
                          <a:solidFill>
                            <a:schemeClr val="lt1"/>
                          </a:solidFill>
                          <a:latin typeface="Inter"/>
                          <a:ea typeface="Inter"/>
                          <a:cs typeface="Inter"/>
                          <a:sym typeface="Inter"/>
                        </a:rPr>
                        <a:t> Search (Baseline) </a:t>
                      </a:r>
                      <a:endParaRPr b="1" sz="1300">
                        <a:solidFill>
                          <a:schemeClr val="lt1"/>
                        </a:solidFill>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chemeClr val="lt2"/>
                    </a:solidFill>
                  </a:tcPr>
                </a:tc>
                <a:tc>
                  <a:txBody>
                    <a:bodyPr/>
                    <a:lstStyle/>
                    <a:p>
                      <a:pPr indent="0" lvl="0" marL="0" rtl="0" algn="ctr">
                        <a:spcBef>
                          <a:spcPts val="0"/>
                        </a:spcBef>
                        <a:spcAft>
                          <a:spcPts val="0"/>
                        </a:spcAft>
                        <a:buNone/>
                      </a:pPr>
                      <a:r>
                        <a:rPr b="1" lang="en" sz="1300">
                          <a:solidFill>
                            <a:schemeClr val="lt1"/>
                          </a:solidFill>
                          <a:latin typeface="Inter"/>
                          <a:ea typeface="Inter"/>
                          <a:cs typeface="Inter"/>
                          <a:sym typeface="Inter"/>
                        </a:rPr>
                        <a:t>Hybrid Search + Reranking</a:t>
                      </a:r>
                      <a:endParaRPr b="1" sz="1300">
                        <a:solidFill>
                          <a:schemeClr val="lt1"/>
                        </a:solidFill>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chemeClr val="lt2"/>
                      </a:solidFill>
                      <a:prstDash val="solid"/>
                      <a:round/>
                      <a:headEnd len="sm" w="sm" type="none"/>
                      <a:tailEnd len="sm" w="sm" type="none"/>
                    </a:lnR>
                    <a:solidFill>
                      <a:schemeClr val="lt2"/>
                    </a:solidFill>
                  </a:tcPr>
                </a:tc>
              </a:tr>
              <a:tr h="535300">
                <a:tc rowSpan="2">
                  <a:txBody>
                    <a:bodyPr/>
                    <a:lstStyle/>
                    <a:p>
                      <a:pPr indent="0" lvl="0" marL="0" rtl="0" algn="ctr">
                        <a:spcBef>
                          <a:spcPts val="0"/>
                        </a:spcBef>
                        <a:spcAft>
                          <a:spcPts val="0"/>
                        </a:spcAft>
                        <a:buNone/>
                      </a:pPr>
                      <a:r>
                        <a:rPr lang="en">
                          <a:solidFill>
                            <a:schemeClr val="dk1"/>
                          </a:solidFill>
                          <a:latin typeface="Inter"/>
                          <a:ea typeface="Inter"/>
                          <a:cs typeface="Inter"/>
                          <a:sym typeface="Inter"/>
                        </a:rPr>
                        <a:t>Embedding Model</a:t>
                      </a:r>
                      <a:endParaRPr>
                        <a:latin typeface="Inter"/>
                        <a:ea typeface="Inter"/>
                        <a:cs typeface="Inter"/>
                        <a:sym typeface="Inter"/>
                      </a:endParaRPr>
                    </a:p>
                  </a:txBody>
                  <a:tcPr marT="91425" marB="91425" marR="91425" marL="91425" anchor="ctr">
                    <a:solidFill>
                      <a:srgbClr val="F6F6F6"/>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latin typeface="Inter"/>
                          <a:ea typeface="Inter"/>
                          <a:cs typeface="Inter"/>
                          <a:sym typeface="Inter"/>
                        </a:rPr>
                        <a:t>Dense</a:t>
                      </a:r>
                      <a:br>
                        <a:rPr lang="en" sz="1000">
                          <a:solidFill>
                            <a:schemeClr val="dk1"/>
                          </a:solidFill>
                          <a:latin typeface="Inter"/>
                          <a:ea typeface="Inter"/>
                          <a:cs typeface="Inter"/>
                          <a:sym typeface="Inter"/>
                        </a:rPr>
                      </a:br>
                      <a:r>
                        <a:rPr lang="en" sz="1000">
                          <a:solidFill>
                            <a:schemeClr val="dk1"/>
                          </a:solidFill>
                          <a:latin typeface="Inter"/>
                          <a:ea typeface="Inter"/>
                          <a:cs typeface="Inter"/>
                          <a:sym typeface="Inter"/>
                        </a:rPr>
                        <a:t>(Semantic)</a:t>
                      </a:r>
                      <a:endParaRPr>
                        <a:solidFill>
                          <a:schemeClr val="dk1"/>
                        </a:solidFill>
                        <a:latin typeface="Inter"/>
                        <a:ea typeface="Inter"/>
                        <a:cs typeface="Inter"/>
                        <a:sym typeface="Inter"/>
                      </a:endParaRPr>
                    </a:p>
                  </a:txBody>
                  <a:tcPr marT="91425" marB="91425" marR="91425" marL="91425" anchor="ctr">
                    <a:solidFill>
                      <a:srgbClr val="F6F6F6"/>
                    </a:solidFill>
                  </a:tcPr>
                </a:tc>
                <a:tc gridSpan="2">
                  <a:txBody>
                    <a:bodyPr/>
                    <a:lstStyle/>
                    <a:p>
                      <a:pPr indent="0" lvl="0" marL="0" rtl="0" algn="ctr">
                        <a:lnSpc>
                          <a:spcPct val="115000"/>
                        </a:lnSpc>
                        <a:spcBef>
                          <a:spcPts val="0"/>
                        </a:spcBef>
                        <a:spcAft>
                          <a:spcPts val="0"/>
                        </a:spcAft>
                        <a:buNone/>
                      </a:pPr>
                      <a:r>
                        <a:rPr lang="en" sz="1000">
                          <a:solidFill>
                            <a:schemeClr val="dk1"/>
                          </a:solidFill>
                          <a:latin typeface="Inter"/>
                          <a:ea typeface="Inter"/>
                          <a:cs typeface="Inter"/>
                          <a:sym typeface="Inter"/>
                        </a:rPr>
                        <a:t>llama-text-embed-v2</a:t>
                      </a:r>
                      <a:endParaRPr>
                        <a:latin typeface="Inter"/>
                        <a:ea typeface="Inter"/>
                        <a:cs typeface="Inter"/>
                        <a:sym typeface="Inter"/>
                      </a:endParaRPr>
                    </a:p>
                  </a:txBody>
                  <a:tcPr marT="91425" marB="91425" marR="91425" marL="91425" anchor="ctr">
                    <a:solidFill>
                      <a:srgbClr val="F6F6F6"/>
                    </a:solidFill>
                  </a:tcPr>
                </a:tc>
                <a:tc hMerge="1"/>
              </a:tr>
              <a:tr h="535300">
                <a:tc vMerge="1"/>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latin typeface="Inter"/>
                          <a:ea typeface="Inter"/>
                          <a:cs typeface="Inter"/>
                          <a:sym typeface="Inter"/>
                        </a:rPr>
                        <a:t>Sparse</a:t>
                      </a:r>
                      <a:br>
                        <a:rPr lang="en" sz="1000">
                          <a:solidFill>
                            <a:schemeClr val="dk1"/>
                          </a:solidFill>
                          <a:latin typeface="Inter"/>
                          <a:ea typeface="Inter"/>
                          <a:cs typeface="Inter"/>
                          <a:sym typeface="Inter"/>
                        </a:rPr>
                      </a:br>
                      <a:r>
                        <a:rPr lang="en" sz="1000">
                          <a:solidFill>
                            <a:schemeClr val="dk1"/>
                          </a:solidFill>
                          <a:latin typeface="Inter"/>
                          <a:ea typeface="Inter"/>
                          <a:cs typeface="Inter"/>
                          <a:sym typeface="Inter"/>
                        </a:rPr>
                        <a:t>(Keyword)</a:t>
                      </a:r>
                      <a:endParaRPr>
                        <a:solidFill>
                          <a:schemeClr val="dk1"/>
                        </a:solidFill>
                        <a:latin typeface="Inter"/>
                        <a:ea typeface="Inter"/>
                        <a:cs typeface="Inter"/>
                        <a:sym typeface="Inter"/>
                      </a:endParaRPr>
                    </a:p>
                  </a:txBody>
                  <a:tcPr marT="91425" marB="91425" marR="91425" marL="91425" anchor="ctr">
                    <a:solidFill>
                      <a:srgbClr val="F6F6F6"/>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Inter"/>
                          <a:ea typeface="Inter"/>
                          <a:cs typeface="Inter"/>
                          <a:sym typeface="Inter"/>
                        </a:rPr>
                        <a:t>x</a:t>
                      </a:r>
                      <a:endParaRPr sz="1000">
                        <a:solidFill>
                          <a:schemeClr val="dk1"/>
                        </a:solidFill>
                        <a:latin typeface="Inter"/>
                        <a:ea typeface="Inter"/>
                        <a:cs typeface="Inter"/>
                        <a:sym typeface="Inter"/>
                      </a:endParaRPr>
                    </a:p>
                  </a:txBody>
                  <a:tcPr marT="91425" marB="91425" marR="91425" marL="91425" anchor="ctr">
                    <a:solidFill>
                      <a:srgbClr val="F6F6F6"/>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latin typeface="Inter"/>
                          <a:ea typeface="Inter"/>
                          <a:cs typeface="Inter"/>
                          <a:sym typeface="Inter"/>
                        </a:rPr>
                        <a:t>pinecone-sparse-english-v0</a:t>
                      </a:r>
                      <a:endParaRPr sz="1000">
                        <a:solidFill>
                          <a:schemeClr val="dk1"/>
                        </a:solidFill>
                        <a:latin typeface="Inter"/>
                        <a:ea typeface="Inter"/>
                        <a:cs typeface="Inter"/>
                        <a:sym typeface="Inter"/>
                      </a:endParaRPr>
                    </a:p>
                  </a:txBody>
                  <a:tcPr marT="91425" marB="91425" marR="91425" marL="91425" anchor="ctr">
                    <a:solidFill>
                      <a:srgbClr val="F6F6F6"/>
                    </a:solidFill>
                  </a:tcPr>
                </a:tc>
              </a:tr>
              <a:tr h="655625">
                <a:tc gridSpan="2">
                  <a:txBody>
                    <a:bodyPr/>
                    <a:lstStyle/>
                    <a:p>
                      <a:pPr indent="0" lvl="0" marL="0" rtl="0" algn="ctr">
                        <a:spcBef>
                          <a:spcPts val="0"/>
                        </a:spcBef>
                        <a:spcAft>
                          <a:spcPts val="0"/>
                        </a:spcAft>
                        <a:buNone/>
                      </a:pPr>
                      <a:r>
                        <a:rPr lang="en">
                          <a:solidFill>
                            <a:schemeClr val="dk1"/>
                          </a:solidFill>
                          <a:latin typeface="Inter"/>
                          <a:ea typeface="Inter"/>
                          <a:cs typeface="Inter"/>
                          <a:sym typeface="Inter"/>
                        </a:rPr>
                        <a:t>Re-ranker</a:t>
                      </a:r>
                      <a:endParaRPr>
                        <a:latin typeface="Inter"/>
                        <a:ea typeface="Inter"/>
                        <a:cs typeface="Inter"/>
                        <a:sym typeface="Inter"/>
                      </a:endParaRPr>
                    </a:p>
                  </a:txBody>
                  <a:tcPr marT="91425" marB="91425" marR="91425" marL="91425" anchor="ctr"/>
                </a:tc>
                <a:tc hMerge="1"/>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Inter"/>
                          <a:ea typeface="Inter"/>
                          <a:cs typeface="Inter"/>
                          <a:sym typeface="Inter"/>
                        </a:rPr>
                        <a:t>x</a:t>
                      </a:r>
                      <a:endParaRPr sz="1000">
                        <a:solidFill>
                          <a:schemeClr val="dk1"/>
                        </a:solidFill>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sz="1000">
                          <a:latin typeface="Inter"/>
                          <a:ea typeface="Inter"/>
                          <a:cs typeface="Inter"/>
                          <a:sym typeface="Inter"/>
                        </a:rPr>
                        <a:t>cross-encoder/ms-marco-MiniLM-L-6-v2</a:t>
                      </a:r>
                      <a:endParaRPr sz="1000">
                        <a:latin typeface="Inter"/>
                        <a:ea typeface="Inter"/>
                        <a:cs typeface="Inter"/>
                        <a:sym typeface="Inter"/>
                      </a:endParaRPr>
                    </a:p>
                  </a:txBody>
                  <a:tcPr marT="91425" marB="91425" marR="91425" marL="91425" anchor="ctr"/>
                </a:tc>
              </a:tr>
              <a:tr h="655625">
                <a:tc gridSpan="2">
                  <a:txBody>
                    <a:bodyPr/>
                    <a:lstStyle/>
                    <a:p>
                      <a:pPr indent="0" lvl="0" marL="0" rtl="0" algn="ctr">
                        <a:spcBef>
                          <a:spcPts val="0"/>
                        </a:spcBef>
                        <a:spcAft>
                          <a:spcPts val="0"/>
                        </a:spcAft>
                        <a:buClr>
                          <a:schemeClr val="dk1"/>
                        </a:buClr>
                        <a:buSzPts val="1100"/>
                        <a:buFont typeface="Arial"/>
                        <a:buNone/>
                      </a:pPr>
                      <a:r>
                        <a:rPr lang="en">
                          <a:solidFill>
                            <a:schemeClr val="dk1"/>
                          </a:solidFill>
                          <a:latin typeface="Inter"/>
                          <a:ea typeface="Inter"/>
                          <a:cs typeface="Inter"/>
                          <a:sym typeface="Inter"/>
                        </a:rPr>
                        <a:t>Generator LLM</a:t>
                      </a:r>
                      <a:endParaRPr>
                        <a:solidFill>
                          <a:schemeClr val="dk1"/>
                        </a:solidFill>
                        <a:latin typeface="Inter"/>
                        <a:ea typeface="Inter"/>
                        <a:cs typeface="Inter"/>
                        <a:sym typeface="Inter"/>
                      </a:endParaRPr>
                    </a:p>
                  </a:txBody>
                  <a:tcPr marT="91425" marB="91425" marR="91425" marL="91425" anchor="ctr">
                    <a:solidFill>
                      <a:srgbClr val="F6F6F6"/>
                    </a:solidFill>
                  </a:tcPr>
                </a:tc>
                <a:tc hMerge="1"/>
                <a:tc gridSpan="2">
                  <a:txBody>
                    <a:bodyPr/>
                    <a:lstStyle/>
                    <a:p>
                      <a:pPr indent="0" lvl="0" marL="0" rtl="0" algn="ctr">
                        <a:lnSpc>
                          <a:spcPct val="115000"/>
                        </a:lnSpc>
                        <a:spcBef>
                          <a:spcPts val="0"/>
                        </a:spcBef>
                        <a:spcAft>
                          <a:spcPts val="0"/>
                        </a:spcAft>
                        <a:buNone/>
                      </a:pPr>
                      <a:r>
                        <a:rPr lang="en" sz="1000">
                          <a:solidFill>
                            <a:schemeClr val="dk1"/>
                          </a:solidFill>
                          <a:latin typeface="Inter"/>
                          <a:ea typeface="Inter"/>
                          <a:cs typeface="Inter"/>
                          <a:sym typeface="Inter"/>
                        </a:rPr>
                        <a:t>Llama-3.1-8B-Instruct with 4-bit quantization</a:t>
                      </a:r>
                      <a:endParaRPr sz="1000">
                        <a:solidFill>
                          <a:schemeClr val="dk1"/>
                        </a:solidFill>
                        <a:latin typeface="Inter"/>
                        <a:ea typeface="Inter"/>
                        <a:cs typeface="Inter"/>
                        <a:sym typeface="Inter"/>
                      </a:endParaRPr>
                    </a:p>
                  </a:txBody>
                  <a:tcPr marT="91425" marB="91425" marR="91425" marL="91425" anchor="ctr">
                    <a:solidFill>
                      <a:srgbClr val="F6F6F6"/>
                    </a:solidFill>
                  </a:tcPr>
                </a:tc>
                <a:tc hMerge="1"/>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9"/>
          <p:cNvSpPr txBox="1"/>
          <p:nvPr>
            <p:ph idx="4294967295" type="title"/>
          </p:nvPr>
        </p:nvSpPr>
        <p:spPr>
          <a:xfrm>
            <a:off x="310897" y="143250"/>
            <a:ext cx="1733700" cy="69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latin typeface="Inter"/>
                <a:ea typeface="Inter"/>
                <a:cs typeface="Inter"/>
                <a:sym typeface="Inter"/>
              </a:rPr>
              <a:t>Example</a:t>
            </a:r>
            <a:endParaRPr sz="2700">
              <a:latin typeface="Inter"/>
              <a:ea typeface="Inter"/>
              <a:cs typeface="Inter"/>
              <a:sym typeface="Inter"/>
            </a:endParaRPr>
          </a:p>
        </p:txBody>
      </p:sp>
      <p:pic>
        <p:nvPicPr>
          <p:cNvPr id="462" name="Google Shape;462;p49" title="Gemini_Generated_Image_9vmes59vmes59vme.png"/>
          <p:cNvPicPr preferRelativeResize="0"/>
          <p:nvPr/>
        </p:nvPicPr>
        <p:blipFill rotWithShape="1">
          <a:blip r:embed="rId3">
            <a:alphaModFix/>
          </a:blip>
          <a:srcRect b="8950" l="25865" r="25015" t="0"/>
          <a:stretch/>
        </p:blipFill>
        <p:spPr>
          <a:xfrm>
            <a:off x="452391" y="932983"/>
            <a:ext cx="328888" cy="288719"/>
          </a:xfrm>
          <a:prstGeom prst="rect">
            <a:avLst/>
          </a:prstGeom>
          <a:noFill/>
          <a:ln>
            <a:noFill/>
          </a:ln>
        </p:spPr>
      </p:pic>
      <p:sp>
        <p:nvSpPr>
          <p:cNvPr id="463" name="Google Shape;463;p49"/>
          <p:cNvSpPr txBox="1"/>
          <p:nvPr/>
        </p:nvSpPr>
        <p:spPr>
          <a:xfrm>
            <a:off x="436024" y="1221976"/>
            <a:ext cx="362400" cy="183300"/>
          </a:xfrm>
          <a:prstGeom prst="rect">
            <a:avLst/>
          </a:prstGeom>
          <a:noFill/>
          <a:ln>
            <a:noFill/>
          </a:ln>
        </p:spPr>
        <p:txBody>
          <a:bodyPr anchorCtr="0" anchor="t" bIns="45025" lIns="45025" spcFirstLastPara="1" rIns="45025" wrap="square" tIns="45025">
            <a:spAutoFit/>
          </a:bodyPr>
          <a:lstStyle/>
          <a:p>
            <a:pPr indent="0" lvl="0" marL="0" rtl="0" algn="l">
              <a:spcBef>
                <a:spcPts val="0"/>
              </a:spcBef>
              <a:spcAft>
                <a:spcPts val="0"/>
              </a:spcAft>
              <a:buNone/>
            </a:pPr>
            <a:r>
              <a:rPr lang="en" sz="600">
                <a:solidFill>
                  <a:schemeClr val="dk1"/>
                </a:solidFill>
              </a:rPr>
              <a:t>Query</a:t>
            </a:r>
            <a:endParaRPr sz="600">
              <a:solidFill>
                <a:schemeClr val="dk1"/>
              </a:solidFill>
            </a:endParaRPr>
          </a:p>
        </p:txBody>
      </p:sp>
      <p:sp>
        <p:nvSpPr>
          <p:cNvPr id="464" name="Google Shape;464;p49"/>
          <p:cNvSpPr txBox="1"/>
          <p:nvPr/>
        </p:nvSpPr>
        <p:spPr>
          <a:xfrm>
            <a:off x="895025" y="846425"/>
            <a:ext cx="378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How do population changes affect county-city collaboration (Fulton, GA) ?</a:t>
            </a:r>
            <a:endParaRPr/>
          </a:p>
        </p:txBody>
      </p:sp>
      <p:graphicFrame>
        <p:nvGraphicFramePr>
          <p:cNvPr id="465" name="Google Shape;465;p49"/>
          <p:cNvGraphicFramePr/>
          <p:nvPr/>
        </p:nvGraphicFramePr>
        <p:xfrm>
          <a:off x="442463" y="2126025"/>
          <a:ext cx="3000000" cy="3000000"/>
        </p:xfrm>
        <a:graphic>
          <a:graphicData uri="http://schemas.openxmlformats.org/drawingml/2006/table">
            <a:tbl>
              <a:tblPr>
                <a:noFill/>
                <a:tableStyleId>{C660EDFE-C300-4CB3-92C8-4A033597E89D}</a:tableStyleId>
              </a:tblPr>
              <a:tblGrid>
                <a:gridCol w="1176900"/>
                <a:gridCol w="2666925"/>
                <a:gridCol w="4415250"/>
              </a:tblGrid>
              <a:tr h="241275">
                <a:tc>
                  <a:txBody>
                    <a:bodyPr/>
                    <a:lstStyle/>
                    <a:p>
                      <a:pPr indent="0" lvl="0" marL="0" rtl="0" algn="l">
                        <a:spcBef>
                          <a:spcPts val="0"/>
                        </a:spcBef>
                        <a:spcAft>
                          <a:spcPts val="0"/>
                        </a:spcAft>
                        <a:buNone/>
                      </a:pPr>
                      <a:r>
                        <a:t/>
                      </a:r>
                      <a:endParaRPr b="1" sz="10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000">
                          <a:solidFill>
                            <a:schemeClr val="dk1"/>
                          </a:solidFill>
                        </a:rPr>
                        <a:t>Baseline </a:t>
                      </a:r>
                      <a:endParaRPr b="1" sz="10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000">
                          <a:solidFill>
                            <a:schemeClr val="dk1"/>
                          </a:solidFill>
                        </a:rPr>
                        <a:t>Advanced </a:t>
                      </a:r>
                      <a:endParaRPr sz="1000">
                        <a:solidFill>
                          <a:schemeClr val="dk1"/>
                        </a:solidFill>
                      </a:endParaRPr>
                    </a:p>
                  </a:txBody>
                  <a:tcPr marT="91425" marB="91425" marR="91425" marL="91425"/>
                </a:tc>
              </a:tr>
              <a:tr h="866150">
                <a:tc>
                  <a:txBody>
                    <a:bodyPr/>
                    <a:lstStyle/>
                    <a:p>
                      <a:pPr indent="0" lvl="0" marL="0" rtl="0" algn="l">
                        <a:spcBef>
                          <a:spcPts val="0"/>
                        </a:spcBef>
                        <a:spcAft>
                          <a:spcPts val="0"/>
                        </a:spcAft>
                        <a:buClr>
                          <a:schemeClr val="dk1"/>
                        </a:buClr>
                        <a:buSzPts val="1100"/>
                        <a:buFont typeface="Arial"/>
                        <a:buNone/>
                      </a:pPr>
                      <a:r>
                        <a:rPr b="1" lang="en" sz="1000">
                          <a:solidFill>
                            <a:schemeClr val="dk1"/>
                          </a:solidFill>
                        </a:rPr>
                        <a:t>T</a:t>
                      </a:r>
                      <a:r>
                        <a:rPr b="1" lang="en" sz="1000">
                          <a:solidFill>
                            <a:schemeClr val="dk1"/>
                          </a:solidFill>
                        </a:rPr>
                        <a:t>op 5 chunks</a:t>
                      </a:r>
                      <a:endParaRPr b="1" sz="1000">
                        <a:solidFill>
                          <a:schemeClr val="dk1"/>
                        </a:solidFill>
                      </a:endParaRPr>
                    </a:p>
                  </a:txBody>
                  <a:tcPr marT="91425" marB="91425" marR="91425" marL="91425"/>
                </a:tc>
                <a:tc>
                  <a:txBody>
                    <a:bodyPr/>
                    <a:lstStyle/>
                    <a:p>
                      <a:pPr indent="0" lvl="0" marL="0" rtl="0" algn="l">
                        <a:spcBef>
                          <a:spcPts val="0"/>
                        </a:spcBef>
                        <a:spcAft>
                          <a:spcPts val="0"/>
                        </a:spcAft>
                        <a:buNone/>
                      </a:pPr>
                      <a:r>
                        <a:rPr lang="en" sz="1000">
                          <a:solidFill>
                            <a:schemeClr val="dk1"/>
                          </a:solidFill>
                        </a:rPr>
                        <a:t>Sec. 50-3.</a:t>
                      </a:r>
                      <a:br>
                        <a:rPr lang="en" sz="1000">
                          <a:solidFill>
                            <a:schemeClr val="dk1"/>
                          </a:solidFill>
                        </a:rPr>
                      </a:br>
                      <a:r>
                        <a:rPr lang="en" sz="1000">
                          <a:solidFill>
                            <a:schemeClr val="dk1"/>
                          </a:solidFill>
                        </a:rPr>
                        <a:t>Sec. 46-41.</a:t>
                      </a:r>
                      <a:br>
                        <a:rPr lang="en" sz="1000">
                          <a:solidFill>
                            <a:schemeClr val="dk1"/>
                          </a:solidFill>
                        </a:rPr>
                      </a:br>
                      <a:r>
                        <a:rPr lang="en" sz="1000">
                          <a:solidFill>
                            <a:schemeClr val="dk1"/>
                          </a:solidFill>
                        </a:rPr>
                        <a:t>Sec. 34-146.</a:t>
                      </a:r>
                      <a:endParaRPr sz="1000">
                        <a:solidFill>
                          <a:schemeClr val="dk1"/>
                        </a:solidFill>
                      </a:endParaRPr>
                    </a:p>
                    <a:p>
                      <a:pPr indent="0" lvl="0" marL="0" rtl="0" algn="l">
                        <a:spcBef>
                          <a:spcPts val="0"/>
                        </a:spcBef>
                        <a:spcAft>
                          <a:spcPts val="0"/>
                        </a:spcAft>
                        <a:buNone/>
                      </a:pPr>
                      <a:r>
                        <a:rPr lang="en" sz="1000">
                          <a:solidFill>
                            <a:schemeClr val="dk1"/>
                          </a:solidFill>
                        </a:rPr>
                        <a:t>Sec. 34-147.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Sec. 62-160.</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rPr>
                        <a:t>Sec. 34-147.</a:t>
                      </a:r>
                      <a:br>
                        <a:rPr lang="en" sz="1000">
                          <a:solidFill>
                            <a:schemeClr val="dk1"/>
                          </a:solidFill>
                        </a:rPr>
                      </a:br>
                      <a:r>
                        <a:rPr lang="en" sz="1000">
                          <a:solidFill>
                            <a:schemeClr val="dk1"/>
                          </a:solidFill>
                        </a:rPr>
                        <a:t>Sec. 34-146.</a:t>
                      </a:r>
                      <a:endParaRPr sz="1000">
                        <a:solidFill>
                          <a:schemeClr val="dk1"/>
                        </a:solidFill>
                      </a:endParaRPr>
                    </a:p>
                    <a:p>
                      <a:pPr indent="0" lvl="0" marL="0" rtl="0" algn="l">
                        <a:spcBef>
                          <a:spcPts val="0"/>
                        </a:spcBef>
                        <a:spcAft>
                          <a:spcPts val="0"/>
                        </a:spcAft>
                        <a:buNone/>
                      </a:pPr>
                      <a:r>
                        <a:rPr lang="en" sz="1000">
                          <a:solidFill>
                            <a:srgbClr val="FF0000"/>
                          </a:solidFill>
                        </a:rPr>
                        <a:t>Sec. 30-1.</a:t>
                      </a:r>
                      <a:endParaRPr sz="1000">
                        <a:solidFill>
                          <a:schemeClr val="dk1"/>
                        </a:solidFill>
                      </a:endParaRPr>
                    </a:p>
                    <a:p>
                      <a:pPr indent="0" lvl="0" marL="0" rtl="0" algn="l">
                        <a:spcBef>
                          <a:spcPts val="0"/>
                        </a:spcBef>
                        <a:spcAft>
                          <a:spcPts val="0"/>
                        </a:spcAft>
                        <a:buNone/>
                      </a:pPr>
                      <a:r>
                        <a:rPr lang="en" sz="1000">
                          <a:solidFill>
                            <a:schemeClr val="dk1"/>
                          </a:solidFill>
                        </a:rPr>
                        <a:t>Sec. 158-76.</a:t>
                      </a:r>
                      <a:endParaRPr sz="1000">
                        <a:solidFill>
                          <a:schemeClr val="dk1"/>
                        </a:solidFill>
                      </a:endParaRPr>
                    </a:p>
                    <a:p>
                      <a:pPr indent="0" lvl="0" marL="0" rtl="0" algn="l">
                        <a:spcBef>
                          <a:spcPts val="0"/>
                        </a:spcBef>
                        <a:spcAft>
                          <a:spcPts val="0"/>
                        </a:spcAft>
                        <a:buNone/>
                      </a:pPr>
                      <a:r>
                        <a:rPr lang="en" sz="1000">
                          <a:solidFill>
                            <a:schemeClr val="dk1"/>
                          </a:solidFill>
                        </a:rPr>
                        <a:t>Sec. 22-1.</a:t>
                      </a:r>
                      <a:endParaRPr sz="1000"/>
                    </a:p>
                  </a:txBody>
                  <a:tcPr marT="91425" marB="91425" marR="91425" marL="91425"/>
                </a:tc>
              </a:tr>
              <a:tr h="1338050">
                <a:tc>
                  <a:txBody>
                    <a:bodyPr/>
                    <a:lstStyle/>
                    <a:p>
                      <a:pPr indent="0" lvl="0" marL="0" rtl="0" algn="l">
                        <a:spcBef>
                          <a:spcPts val="0"/>
                        </a:spcBef>
                        <a:spcAft>
                          <a:spcPts val="0"/>
                        </a:spcAft>
                        <a:buNone/>
                      </a:pPr>
                      <a:r>
                        <a:rPr b="1" lang="en" sz="1000">
                          <a:solidFill>
                            <a:schemeClr val="dk1"/>
                          </a:solidFill>
                        </a:rPr>
                        <a:t>LLM </a:t>
                      </a:r>
                      <a:r>
                        <a:rPr b="1" lang="en" sz="1000">
                          <a:solidFill>
                            <a:schemeClr val="dk1"/>
                          </a:solidFill>
                        </a:rPr>
                        <a:t>Answer</a:t>
                      </a:r>
                      <a:endParaRPr b="1" sz="1000">
                        <a:solidFill>
                          <a:schemeClr val="dk1"/>
                        </a:solidFill>
                      </a:endParaRPr>
                    </a:p>
                  </a:txBody>
                  <a:tcPr marT="91425" marB="91425" marR="91425" marL="91425"/>
                </a:tc>
                <a:tc>
                  <a:txBody>
                    <a:bodyPr/>
                    <a:lstStyle/>
                    <a:p>
                      <a:pPr indent="0" lvl="0" marL="0" rtl="0" algn="l">
                        <a:spcBef>
                          <a:spcPts val="0"/>
                        </a:spcBef>
                        <a:spcAft>
                          <a:spcPts val="0"/>
                        </a:spcAft>
                        <a:buNone/>
                      </a:pPr>
                      <a:r>
                        <a:rPr lang="en" sz="1000">
                          <a:solidFill>
                            <a:schemeClr val="dk1"/>
                          </a:solidFill>
                        </a:rPr>
                        <a:t>The law does not directly address … However, it does provide some relevant information on the powers and limitations of counties and municipalities in relation to each other.</a:t>
                      </a:r>
                      <a:endParaRPr b="1" sz="1000">
                        <a:solidFill>
                          <a:schemeClr val="dk1"/>
                        </a:solidFill>
                      </a:endParaRPr>
                    </a:p>
                  </a:txBody>
                  <a:tcPr marT="91425" marB="91425" marR="91425" marL="91425"/>
                </a:tc>
                <a:tc>
                  <a:txBody>
                    <a:bodyPr/>
                    <a:lstStyle/>
                    <a:p>
                      <a:pPr indent="0" lvl="0" marL="0" rtl="0" algn="l">
                        <a:spcBef>
                          <a:spcPts val="0"/>
                        </a:spcBef>
                        <a:spcAft>
                          <a:spcPts val="0"/>
                        </a:spcAft>
                        <a:buNone/>
                      </a:pPr>
                      <a:r>
                        <a:rPr lang="en" sz="1000"/>
                        <a:t>The law in Georgia does not directly address …However…</a:t>
                      </a:r>
                      <a:endParaRPr sz="1000"/>
                    </a:p>
                    <a:p>
                      <a:pPr indent="0" lvl="0" marL="0" rtl="0" algn="l">
                        <a:spcBef>
                          <a:spcPts val="0"/>
                        </a:spcBef>
                        <a:spcAft>
                          <a:spcPts val="0"/>
                        </a:spcAft>
                        <a:buNone/>
                      </a:pPr>
                      <a:r>
                        <a:rPr lang="en" sz="1000"/>
                        <a:t>[Chunk 3] discusses the operation of recreational programs in cities with less than </a:t>
                      </a:r>
                      <a:r>
                        <a:rPr lang="en" sz="1000">
                          <a:solidFill>
                            <a:srgbClr val="FF0000"/>
                          </a:solidFill>
                        </a:rPr>
                        <a:t>5,000 population</a:t>
                      </a:r>
                      <a:r>
                        <a:rPr lang="en" sz="1000"/>
                        <a:t>. It states that Fulton County may operate </a:t>
                      </a:r>
                      <a:r>
                        <a:rPr lang="en" sz="1000">
                          <a:solidFill>
                            <a:srgbClr val="FF0000"/>
                          </a:solidFill>
                        </a:rPr>
                        <a:t>recreational programs </a:t>
                      </a:r>
                      <a:r>
                        <a:rPr lang="en" sz="1000">
                          <a:solidFill>
                            <a:schemeClr val="dk1"/>
                          </a:solidFill>
                        </a:rPr>
                        <a:t>i</a:t>
                      </a:r>
                      <a:r>
                        <a:rPr lang="en" sz="1000"/>
                        <a:t>n such cities with the consent of the city involved. This implies that population changes can affect the collaboration between cities and counties in terms of recreational programs...</a:t>
                      </a:r>
                      <a:endParaRPr sz="1000"/>
                    </a:p>
                  </a:txBody>
                  <a:tcPr marT="91425" marB="91425" marR="91425" marL="91425"/>
                </a:tc>
              </a:tr>
            </a:tbl>
          </a:graphicData>
        </a:graphic>
      </p:graphicFrame>
      <p:sp>
        <p:nvSpPr>
          <p:cNvPr id="466" name="Google Shape;466;p49"/>
          <p:cNvSpPr/>
          <p:nvPr/>
        </p:nvSpPr>
        <p:spPr>
          <a:xfrm>
            <a:off x="4942446" y="156273"/>
            <a:ext cx="3702000" cy="1521600"/>
          </a:xfrm>
          <a:prstGeom prst="snip1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Ground Truth:</a:t>
            </a:r>
            <a:endParaRPr b="1" sz="1000"/>
          </a:p>
          <a:p>
            <a:pPr indent="0" lvl="0" marL="0" rtl="0" algn="l">
              <a:spcBef>
                <a:spcPts val="0"/>
              </a:spcBef>
              <a:spcAft>
                <a:spcPts val="0"/>
              </a:spcAft>
              <a:buNone/>
            </a:pPr>
            <a:br>
              <a:rPr lang="en" sz="1000"/>
            </a:br>
            <a:r>
              <a:rPr b="1" lang="en" sz="1000"/>
              <a:t>Section</a:t>
            </a:r>
            <a:r>
              <a:rPr lang="en" sz="1000"/>
              <a:t>: </a:t>
            </a:r>
            <a:r>
              <a:rPr lang="en" sz="1000">
                <a:solidFill>
                  <a:srgbClr val="FF0000"/>
                </a:solidFill>
              </a:rPr>
              <a:t>Sec. 30-1.</a:t>
            </a:r>
            <a:br>
              <a:rPr lang="en" sz="1000"/>
            </a:br>
            <a:r>
              <a:rPr b="1" lang="en" sz="1000"/>
              <a:t>Answer</a:t>
            </a:r>
            <a:r>
              <a:rPr lang="en" sz="1000"/>
              <a:t>: Notwithstanding any other provision of this [state] constitution, Fulton County may, with the consent of the city involved, operate </a:t>
            </a:r>
            <a:r>
              <a:rPr lang="en" sz="1000">
                <a:solidFill>
                  <a:srgbClr val="FF0000"/>
                </a:solidFill>
              </a:rPr>
              <a:t>recreational programs</a:t>
            </a:r>
            <a:r>
              <a:rPr lang="en" sz="1000"/>
              <a:t> in any city lying wholly or partially within such county and having a </a:t>
            </a:r>
            <a:r>
              <a:rPr lang="en" sz="1000">
                <a:solidFill>
                  <a:srgbClr val="FF0000"/>
                </a:solidFill>
              </a:rPr>
              <a:t>population of 5,000 </a:t>
            </a:r>
            <a:r>
              <a:rPr lang="en" sz="1000"/>
              <a:t>or less, according to the present or future United States census.</a:t>
            </a:r>
            <a:endParaRPr sz="1000"/>
          </a:p>
          <a:p>
            <a:pPr indent="0" lvl="0" marL="0" rtl="0" algn="l">
              <a:spcBef>
                <a:spcPts val="0"/>
              </a:spcBef>
              <a:spcAft>
                <a:spcPts val="0"/>
              </a:spcAft>
              <a:buNone/>
            </a:pPr>
            <a:r>
              <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0"/>
          <p:cNvSpPr txBox="1"/>
          <p:nvPr>
            <p:ph type="ctrTitle"/>
          </p:nvPr>
        </p:nvSpPr>
        <p:spPr>
          <a:xfrm>
            <a:off x="389775" y="2000250"/>
            <a:ext cx="8520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latin typeface="Inter"/>
                <a:ea typeface="Inter"/>
                <a:cs typeface="Inter"/>
                <a:sym typeface="Inter"/>
              </a:rPr>
              <a:t>Evaluations</a:t>
            </a:r>
            <a:endParaRPr sz="4000">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1"/>
          <p:cNvSpPr txBox="1"/>
          <p:nvPr>
            <p:ph idx="4294967295" type="title"/>
          </p:nvPr>
        </p:nvSpPr>
        <p:spPr>
          <a:xfrm>
            <a:off x="310896" y="448056"/>
            <a:ext cx="8088000" cy="69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latin typeface="Inter"/>
                <a:ea typeface="Inter"/>
                <a:cs typeface="Inter"/>
                <a:sym typeface="Inter"/>
              </a:rPr>
              <a:t>Evaluation Framework</a:t>
            </a:r>
            <a:endParaRPr sz="3000">
              <a:latin typeface="Inter"/>
              <a:ea typeface="Inter"/>
              <a:cs typeface="Inter"/>
              <a:sym typeface="Inter"/>
            </a:endParaRPr>
          </a:p>
          <a:p>
            <a:pPr indent="0" lvl="0" marL="0" rtl="0" algn="l">
              <a:spcBef>
                <a:spcPts val="0"/>
              </a:spcBef>
              <a:spcAft>
                <a:spcPts val="0"/>
              </a:spcAft>
              <a:buNone/>
            </a:pPr>
            <a:r>
              <a:t/>
            </a:r>
            <a:endParaRPr sz="3000">
              <a:latin typeface="Inter"/>
              <a:ea typeface="Inter"/>
              <a:cs typeface="Inter"/>
              <a:sym typeface="Inter"/>
            </a:endParaRPr>
          </a:p>
        </p:txBody>
      </p:sp>
      <p:sp>
        <p:nvSpPr>
          <p:cNvPr id="477" name="Google Shape;477;p51"/>
          <p:cNvSpPr txBox="1"/>
          <p:nvPr>
            <p:ph idx="4294967295" type="body"/>
          </p:nvPr>
        </p:nvSpPr>
        <p:spPr>
          <a:xfrm>
            <a:off x="365750" y="1323300"/>
            <a:ext cx="8206800" cy="3535200"/>
          </a:xfrm>
          <a:prstGeom prst="rect">
            <a:avLst/>
          </a:prstGeom>
        </p:spPr>
        <p:txBody>
          <a:bodyPr anchorCtr="0" anchor="t" bIns="91425" lIns="91425" spcFirstLastPara="1" rIns="91425" wrap="square" tIns="91425">
            <a:normAutofit/>
          </a:bodyPr>
          <a:lstStyle/>
          <a:p>
            <a:pPr indent="-330200" lvl="0" marL="457200" rtl="0" algn="l">
              <a:lnSpc>
                <a:spcPct val="100000"/>
              </a:lnSpc>
              <a:spcBef>
                <a:spcPts val="0"/>
              </a:spcBef>
              <a:spcAft>
                <a:spcPts val="0"/>
              </a:spcAft>
              <a:buClr>
                <a:srgbClr val="353535"/>
              </a:buClr>
              <a:buSzPts val="1600"/>
              <a:buFont typeface="Sora"/>
              <a:buChar char="●"/>
            </a:pPr>
            <a:r>
              <a:rPr b="1" lang="en" sz="1600">
                <a:solidFill>
                  <a:srgbClr val="353535"/>
                </a:solidFill>
                <a:latin typeface="Sora"/>
                <a:ea typeface="Sora"/>
                <a:cs typeface="Sora"/>
                <a:sym typeface="Sora"/>
              </a:rPr>
              <a:t>Goal</a:t>
            </a:r>
            <a:r>
              <a:rPr lang="en" sz="1600">
                <a:solidFill>
                  <a:srgbClr val="353535"/>
                </a:solidFill>
                <a:latin typeface="Sora"/>
                <a:ea typeface="Sora"/>
                <a:cs typeface="Sora"/>
                <a:sym typeface="Sora"/>
              </a:rPr>
              <a:t>: Evaluate retrieval, ranking, and metadata performance of our AI-powered law retrieval engine</a:t>
            </a:r>
            <a:endParaRPr sz="1600">
              <a:solidFill>
                <a:srgbClr val="353535"/>
              </a:solidFill>
              <a:latin typeface="Sora"/>
              <a:ea typeface="Sora"/>
              <a:cs typeface="Sora"/>
              <a:sym typeface="Sora"/>
            </a:endParaRPr>
          </a:p>
          <a:p>
            <a:pPr indent="-330200" lvl="0" marL="457200" rtl="0" algn="l">
              <a:lnSpc>
                <a:spcPct val="100000"/>
              </a:lnSpc>
              <a:spcBef>
                <a:spcPts val="0"/>
              </a:spcBef>
              <a:spcAft>
                <a:spcPts val="0"/>
              </a:spcAft>
              <a:buClr>
                <a:srgbClr val="353535"/>
              </a:buClr>
              <a:buSzPts val="1600"/>
              <a:buFont typeface="Sora"/>
              <a:buChar char="●"/>
            </a:pPr>
            <a:r>
              <a:rPr b="1" lang="en" sz="1600">
                <a:solidFill>
                  <a:srgbClr val="353535"/>
                </a:solidFill>
                <a:latin typeface="Sora"/>
                <a:ea typeface="Sora"/>
                <a:cs typeface="Sora"/>
                <a:sym typeface="Sora"/>
              </a:rPr>
              <a:t>Method</a:t>
            </a:r>
            <a:r>
              <a:rPr lang="en" sz="1600">
                <a:solidFill>
                  <a:srgbClr val="353535"/>
                </a:solidFill>
                <a:latin typeface="Sora"/>
                <a:ea typeface="Sora"/>
                <a:cs typeface="Sora"/>
                <a:sym typeface="Sora"/>
              </a:rPr>
              <a:t>: </a:t>
            </a:r>
            <a:r>
              <a:rPr i="1" lang="en" sz="1600">
                <a:solidFill>
                  <a:srgbClr val="353535"/>
                </a:solidFill>
                <a:latin typeface="Sora"/>
                <a:ea typeface="Sora"/>
                <a:cs typeface="Sora"/>
                <a:sym typeface="Sora"/>
              </a:rPr>
              <a:t>LLM-as-a-Judge</a:t>
            </a:r>
            <a:r>
              <a:rPr lang="en" sz="1600">
                <a:solidFill>
                  <a:srgbClr val="353535"/>
                </a:solidFill>
                <a:latin typeface="Sora"/>
                <a:ea typeface="Sora"/>
                <a:cs typeface="Sora"/>
                <a:sym typeface="Sora"/>
              </a:rPr>
              <a:t> using NVIDIA Nemotron-Nano-9B-v2 (NIMs API)</a:t>
            </a:r>
            <a:endParaRPr sz="1600">
              <a:solidFill>
                <a:srgbClr val="353535"/>
              </a:solidFill>
              <a:latin typeface="Sora"/>
              <a:ea typeface="Sora"/>
              <a:cs typeface="Sora"/>
              <a:sym typeface="Sora"/>
            </a:endParaRPr>
          </a:p>
          <a:p>
            <a:pPr indent="-330200" lvl="0" marL="457200" rtl="0" algn="l">
              <a:lnSpc>
                <a:spcPct val="100000"/>
              </a:lnSpc>
              <a:spcBef>
                <a:spcPts val="0"/>
              </a:spcBef>
              <a:spcAft>
                <a:spcPts val="0"/>
              </a:spcAft>
              <a:buClr>
                <a:srgbClr val="353535"/>
              </a:buClr>
              <a:buSzPts val="1600"/>
              <a:buFont typeface="Sora"/>
              <a:buChar char="●"/>
            </a:pPr>
            <a:r>
              <a:rPr b="1" lang="en" sz="1600">
                <a:solidFill>
                  <a:srgbClr val="353535"/>
                </a:solidFill>
                <a:latin typeface="Sora"/>
                <a:ea typeface="Sora"/>
                <a:cs typeface="Sora"/>
                <a:sym typeface="Sora"/>
              </a:rPr>
              <a:t>Dataset</a:t>
            </a:r>
            <a:r>
              <a:rPr lang="en" sz="1600">
                <a:solidFill>
                  <a:srgbClr val="353535"/>
                </a:solidFill>
                <a:latin typeface="Sora"/>
                <a:ea typeface="Sora"/>
                <a:cs typeface="Sora"/>
                <a:sym typeface="Sora"/>
              </a:rPr>
              <a:t>: Golden Truth benchmark (Easy / Medium / Hard levels across states &amp; counties)</a:t>
            </a:r>
            <a:endParaRPr sz="1600">
              <a:solidFill>
                <a:srgbClr val="353535"/>
              </a:solidFill>
              <a:latin typeface="Sora"/>
              <a:ea typeface="Sora"/>
              <a:cs typeface="Sora"/>
              <a:sym typeface="Sora"/>
            </a:endParaRPr>
          </a:p>
          <a:p>
            <a:pPr indent="-330200" lvl="0" marL="457200" rtl="0" algn="l">
              <a:lnSpc>
                <a:spcPct val="100000"/>
              </a:lnSpc>
              <a:spcBef>
                <a:spcPts val="0"/>
              </a:spcBef>
              <a:spcAft>
                <a:spcPts val="0"/>
              </a:spcAft>
              <a:buClr>
                <a:srgbClr val="353535"/>
              </a:buClr>
              <a:buSzPts val="1600"/>
              <a:buFont typeface="Sora"/>
              <a:buChar char="●"/>
            </a:pPr>
            <a:r>
              <a:rPr b="1" lang="en" sz="1600">
                <a:solidFill>
                  <a:srgbClr val="353535"/>
                </a:solidFill>
                <a:latin typeface="Sora"/>
                <a:ea typeface="Sora"/>
                <a:cs typeface="Sora"/>
                <a:sym typeface="Sora"/>
              </a:rPr>
              <a:t>Focus areas</a:t>
            </a:r>
            <a:r>
              <a:rPr lang="en" sz="1600">
                <a:solidFill>
                  <a:srgbClr val="353535"/>
                </a:solidFill>
                <a:latin typeface="Sora"/>
                <a:ea typeface="Sora"/>
                <a:cs typeface="Sora"/>
                <a:sym typeface="Sora"/>
              </a:rPr>
              <a:t>:</a:t>
            </a:r>
            <a:endParaRPr sz="1600">
              <a:solidFill>
                <a:srgbClr val="353535"/>
              </a:solidFill>
              <a:latin typeface="Sora"/>
              <a:ea typeface="Sora"/>
              <a:cs typeface="Sora"/>
              <a:sym typeface="Sora"/>
            </a:endParaRPr>
          </a:p>
          <a:p>
            <a:pPr indent="-330200" lvl="1" marL="914400" rtl="0" algn="l">
              <a:lnSpc>
                <a:spcPct val="100000"/>
              </a:lnSpc>
              <a:spcBef>
                <a:spcPts val="0"/>
              </a:spcBef>
              <a:spcAft>
                <a:spcPts val="0"/>
              </a:spcAft>
              <a:buClr>
                <a:srgbClr val="353535"/>
              </a:buClr>
              <a:buSzPts val="1600"/>
              <a:buFont typeface="Sora"/>
              <a:buChar char="○"/>
            </a:pPr>
            <a:r>
              <a:rPr lang="en" sz="1600">
                <a:solidFill>
                  <a:srgbClr val="353535"/>
                </a:solidFill>
                <a:latin typeface="Sora"/>
                <a:ea typeface="Sora"/>
                <a:cs typeface="Sora"/>
                <a:sym typeface="Sora"/>
              </a:rPr>
              <a:t>Correctness of retrieved laws</a:t>
            </a:r>
            <a:endParaRPr sz="1600">
              <a:solidFill>
                <a:srgbClr val="353535"/>
              </a:solidFill>
              <a:latin typeface="Sora"/>
              <a:ea typeface="Sora"/>
              <a:cs typeface="Sora"/>
              <a:sym typeface="Sora"/>
            </a:endParaRPr>
          </a:p>
          <a:p>
            <a:pPr indent="-330200" lvl="1" marL="914400" rtl="0" algn="l">
              <a:lnSpc>
                <a:spcPct val="100000"/>
              </a:lnSpc>
              <a:spcBef>
                <a:spcPts val="0"/>
              </a:spcBef>
              <a:spcAft>
                <a:spcPts val="0"/>
              </a:spcAft>
              <a:buClr>
                <a:srgbClr val="353535"/>
              </a:buClr>
              <a:buSzPts val="1600"/>
              <a:buFont typeface="Sora"/>
              <a:buChar char="○"/>
            </a:pPr>
            <a:r>
              <a:rPr lang="en" sz="1600">
                <a:solidFill>
                  <a:srgbClr val="353535"/>
                </a:solidFill>
                <a:latin typeface="Sora"/>
                <a:ea typeface="Sora"/>
                <a:cs typeface="Sora"/>
                <a:sym typeface="Sora"/>
              </a:rPr>
              <a:t>Ranking relevance</a:t>
            </a:r>
            <a:endParaRPr sz="1600">
              <a:solidFill>
                <a:srgbClr val="353535"/>
              </a:solidFill>
              <a:latin typeface="Sora"/>
              <a:ea typeface="Sora"/>
              <a:cs typeface="Sora"/>
              <a:sym typeface="Sora"/>
            </a:endParaRPr>
          </a:p>
          <a:p>
            <a:pPr indent="-330200" lvl="1" marL="914400" rtl="0" algn="l">
              <a:lnSpc>
                <a:spcPct val="100000"/>
              </a:lnSpc>
              <a:spcBef>
                <a:spcPts val="0"/>
              </a:spcBef>
              <a:spcAft>
                <a:spcPts val="0"/>
              </a:spcAft>
              <a:buClr>
                <a:srgbClr val="353535"/>
              </a:buClr>
              <a:buSzPts val="1600"/>
              <a:buFont typeface="Sora"/>
              <a:buChar char="○"/>
            </a:pPr>
            <a:r>
              <a:rPr lang="en" sz="1600">
                <a:solidFill>
                  <a:srgbClr val="353535"/>
                </a:solidFill>
                <a:latin typeface="Sora"/>
                <a:ea typeface="Sora"/>
                <a:cs typeface="Sora"/>
                <a:sym typeface="Sora"/>
              </a:rPr>
              <a:t>Chunk coverage &amp; completeness</a:t>
            </a:r>
            <a:endParaRPr sz="1600">
              <a:solidFill>
                <a:srgbClr val="353535"/>
              </a:solidFill>
              <a:latin typeface="Sora"/>
              <a:ea typeface="Sora"/>
              <a:cs typeface="Sora"/>
              <a:sym typeface="Sora"/>
            </a:endParaRPr>
          </a:p>
          <a:p>
            <a:pPr indent="-330200" lvl="1" marL="914400" rtl="0" algn="l">
              <a:lnSpc>
                <a:spcPct val="100000"/>
              </a:lnSpc>
              <a:spcBef>
                <a:spcPts val="0"/>
              </a:spcBef>
              <a:spcAft>
                <a:spcPts val="0"/>
              </a:spcAft>
              <a:buClr>
                <a:srgbClr val="353535"/>
              </a:buClr>
              <a:buSzPts val="1600"/>
              <a:buFont typeface="Sora"/>
              <a:buChar char="○"/>
            </a:pPr>
            <a:r>
              <a:rPr lang="en" sz="1600">
                <a:solidFill>
                  <a:srgbClr val="353535"/>
                </a:solidFill>
                <a:latin typeface="Sora"/>
                <a:ea typeface="Sora"/>
                <a:cs typeface="Sora"/>
                <a:sym typeface="Sora"/>
              </a:rPr>
              <a:t>Metadata accuracy &amp; readability metrics</a:t>
            </a:r>
            <a:endParaRPr sz="1600">
              <a:solidFill>
                <a:srgbClr val="353535"/>
              </a:solidFill>
              <a:latin typeface="Sora"/>
              <a:ea typeface="Sora"/>
              <a:cs typeface="Sora"/>
              <a:sym typeface="Sora"/>
            </a:endParaRPr>
          </a:p>
        </p:txBody>
      </p:sp>
      <p:pic>
        <p:nvPicPr>
          <p:cNvPr id="478" name="Google Shape;478;p51"/>
          <p:cNvPicPr preferRelativeResize="0"/>
          <p:nvPr/>
        </p:nvPicPr>
        <p:blipFill>
          <a:blip r:embed="rId3">
            <a:alphaModFix/>
          </a:blip>
          <a:stretch>
            <a:fillRect/>
          </a:stretch>
        </p:blipFill>
        <p:spPr>
          <a:xfrm>
            <a:off x="5809350" y="2878000"/>
            <a:ext cx="2854831" cy="1902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2"/>
          <p:cNvSpPr txBox="1"/>
          <p:nvPr>
            <p:ph idx="4294967295" type="title"/>
          </p:nvPr>
        </p:nvSpPr>
        <p:spPr>
          <a:xfrm>
            <a:off x="310896" y="448056"/>
            <a:ext cx="8088000" cy="69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latin typeface="Inter"/>
                <a:ea typeface="Inter"/>
                <a:cs typeface="Inter"/>
                <a:sym typeface="Inter"/>
              </a:rPr>
              <a:t>Golden Truth Dataset</a:t>
            </a:r>
            <a:endParaRPr sz="2700">
              <a:latin typeface="Inter"/>
              <a:ea typeface="Inter"/>
              <a:cs typeface="Inter"/>
              <a:sym typeface="Inter"/>
            </a:endParaRPr>
          </a:p>
        </p:txBody>
      </p:sp>
      <p:graphicFrame>
        <p:nvGraphicFramePr>
          <p:cNvPr id="484" name="Google Shape;484;p52"/>
          <p:cNvGraphicFramePr/>
          <p:nvPr/>
        </p:nvGraphicFramePr>
        <p:xfrm>
          <a:off x="952500" y="1271325"/>
          <a:ext cx="3000000" cy="3000000"/>
        </p:xfrm>
        <a:graphic>
          <a:graphicData uri="http://schemas.openxmlformats.org/drawingml/2006/table">
            <a:tbl>
              <a:tblPr>
                <a:noFill/>
                <a:tableStyleId>{C660EDFE-C300-4CB3-92C8-4A033597E89D}</a:tableStyleId>
              </a:tblPr>
              <a:tblGrid>
                <a:gridCol w="3619500"/>
                <a:gridCol w="3619500"/>
              </a:tblGrid>
              <a:tr h="473675">
                <a:tc>
                  <a:txBody>
                    <a:bodyPr/>
                    <a:lstStyle/>
                    <a:p>
                      <a:pPr indent="0" lvl="0" marL="0" rtl="0" algn="ctr">
                        <a:spcBef>
                          <a:spcPts val="0"/>
                        </a:spcBef>
                        <a:spcAft>
                          <a:spcPts val="0"/>
                        </a:spcAft>
                        <a:buNone/>
                      </a:pPr>
                      <a:r>
                        <a:rPr b="1" lang="en" sz="1700">
                          <a:solidFill>
                            <a:schemeClr val="lt1"/>
                          </a:solidFill>
                          <a:latin typeface="Inter"/>
                          <a:ea typeface="Inter"/>
                          <a:cs typeface="Inter"/>
                          <a:sym typeface="Inter"/>
                        </a:rPr>
                        <a:t>Scope</a:t>
                      </a:r>
                      <a:endParaRPr b="1" sz="1700">
                        <a:solidFill>
                          <a:schemeClr val="lt1"/>
                        </a:solidFill>
                        <a:latin typeface="Inter"/>
                        <a:ea typeface="Inter"/>
                        <a:cs typeface="Inter"/>
                        <a:sym typeface="Inte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700">
                          <a:solidFill>
                            <a:schemeClr val="lt1"/>
                          </a:solidFill>
                          <a:latin typeface="Inter"/>
                          <a:ea typeface="Inter"/>
                          <a:cs typeface="Inter"/>
                          <a:sym typeface="Inter"/>
                        </a:rPr>
                        <a:t>Structure</a:t>
                      </a:r>
                      <a:endParaRPr b="1" sz="1700">
                        <a:solidFill>
                          <a:schemeClr val="lt1"/>
                        </a:solidFill>
                        <a:latin typeface="Inter"/>
                        <a:ea typeface="Inter"/>
                        <a:cs typeface="Inter"/>
                        <a:sym typeface="Inte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2382725">
                <a:tc>
                  <a:txBody>
                    <a:bodyPr/>
                    <a:lstStyle/>
                    <a:p>
                      <a:pPr indent="-336550" lvl="0" marL="457200" rtl="0" algn="l">
                        <a:spcBef>
                          <a:spcPts val="0"/>
                        </a:spcBef>
                        <a:spcAft>
                          <a:spcPts val="0"/>
                        </a:spcAft>
                        <a:buSzPts val="1700"/>
                        <a:buFont typeface="Inter"/>
                        <a:buChar char="●"/>
                      </a:pPr>
                      <a:r>
                        <a:rPr lang="en" sz="1700">
                          <a:latin typeface="Inter"/>
                          <a:ea typeface="Inter"/>
                          <a:cs typeface="Inter"/>
                          <a:sym typeface="Inter"/>
                        </a:rPr>
                        <a:t>4 states (CA, GA, FL, TX)</a:t>
                      </a:r>
                      <a:endParaRPr sz="1700">
                        <a:latin typeface="Inter"/>
                        <a:ea typeface="Inter"/>
                        <a:cs typeface="Inter"/>
                        <a:sym typeface="Inter"/>
                      </a:endParaRPr>
                    </a:p>
                    <a:p>
                      <a:pPr indent="-336550" lvl="0" marL="457200" rtl="0" algn="l">
                        <a:spcBef>
                          <a:spcPts val="0"/>
                        </a:spcBef>
                        <a:spcAft>
                          <a:spcPts val="0"/>
                        </a:spcAft>
                        <a:buSzPts val="1700"/>
                        <a:buFont typeface="Inter"/>
                        <a:buChar char="●"/>
                      </a:pPr>
                      <a:r>
                        <a:rPr lang="en" sz="1700">
                          <a:latin typeface="Inter"/>
                          <a:ea typeface="Inter"/>
                          <a:cs typeface="Inter"/>
                          <a:sym typeface="Inter"/>
                        </a:rPr>
                        <a:t>Deep county coverage (e.g., Alameda County)</a:t>
                      </a:r>
                      <a:endParaRPr sz="1700">
                        <a:latin typeface="Inter"/>
                        <a:ea typeface="Inter"/>
                        <a:cs typeface="Inter"/>
                        <a:sym typeface="Inter"/>
                      </a:endParaRPr>
                    </a:p>
                    <a:p>
                      <a:pPr indent="-336550" lvl="0" marL="457200" rtl="0" algn="l">
                        <a:spcBef>
                          <a:spcPts val="0"/>
                        </a:spcBef>
                        <a:spcAft>
                          <a:spcPts val="0"/>
                        </a:spcAft>
                        <a:buSzPts val="1700"/>
                        <a:buFont typeface="Inter"/>
                        <a:buChar char="●"/>
                      </a:pPr>
                      <a:r>
                        <a:rPr lang="en" sz="1700">
                          <a:latin typeface="Inter"/>
                          <a:ea typeface="Inter"/>
                          <a:cs typeface="Inter"/>
                          <a:sym typeface="Inter"/>
                        </a:rPr>
                        <a:t>Includes negative examples (no valid law exists)</a:t>
                      </a:r>
                      <a:endParaRPr sz="1700">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336550" lvl="0" marL="457200" rtl="0" algn="l">
                        <a:spcBef>
                          <a:spcPts val="0"/>
                        </a:spcBef>
                        <a:spcAft>
                          <a:spcPts val="0"/>
                        </a:spcAft>
                        <a:buClr>
                          <a:schemeClr val="dk1"/>
                        </a:buClr>
                        <a:buSzPts val="1700"/>
                        <a:buFont typeface="Inter"/>
                        <a:buChar char="●"/>
                      </a:pPr>
                      <a:r>
                        <a:rPr lang="en" sz="1700">
                          <a:solidFill>
                            <a:schemeClr val="dk1"/>
                          </a:solidFill>
                          <a:latin typeface="Inter"/>
                          <a:ea typeface="Inter"/>
                          <a:cs typeface="Inter"/>
                          <a:sym typeface="Inter"/>
                        </a:rPr>
                        <a:t>Researcher query</a:t>
                      </a:r>
                      <a:endParaRPr sz="1700">
                        <a:solidFill>
                          <a:schemeClr val="dk1"/>
                        </a:solidFill>
                        <a:latin typeface="Inter"/>
                        <a:ea typeface="Inter"/>
                        <a:cs typeface="Inter"/>
                        <a:sym typeface="Inter"/>
                      </a:endParaRPr>
                    </a:p>
                    <a:p>
                      <a:pPr indent="-336550" lvl="0" marL="457200" rtl="0" algn="l">
                        <a:spcBef>
                          <a:spcPts val="0"/>
                        </a:spcBef>
                        <a:spcAft>
                          <a:spcPts val="0"/>
                        </a:spcAft>
                        <a:buClr>
                          <a:schemeClr val="dk1"/>
                        </a:buClr>
                        <a:buSzPts val="1700"/>
                        <a:buFont typeface="Inter"/>
                        <a:buChar char="●"/>
                      </a:pPr>
                      <a:r>
                        <a:rPr lang="en" sz="1700">
                          <a:solidFill>
                            <a:schemeClr val="dk1"/>
                          </a:solidFill>
                          <a:latin typeface="Inter"/>
                          <a:ea typeface="Inter"/>
                          <a:cs typeface="Inter"/>
                          <a:sym typeface="Inter"/>
                        </a:rPr>
                        <a:t>Verified “golden law” chunk</a:t>
                      </a:r>
                      <a:endParaRPr sz="1700">
                        <a:solidFill>
                          <a:schemeClr val="dk1"/>
                        </a:solidFill>
                        <a:latin typeface="Inter"/>
                        <a:ea typeface="Inter"/>
                        <a:cs typeface="Inter"/>
                        <a:sym typeface="Inter"/>
                      </a:endParaRPr>
                    </a:p>
                    <a:p>
                      <a:pPr indent="-336550" lvl="0" marL="457200" rtl="0" algn="l">
                        <a:spcBef>
                          <a:spcPts val="0"/>
                        </a:spcBef>
                        <a:spcAft>
                          <a:spcPts val="0"/>
                        </a:spcAft>
                        <a:buClr>
                          <a:schemeClr val="dk1"/>
                        </a:buClr>
                        <a:buSzPts val="1700"/>
                        <a:buFont typeface="Inter"/>
                        <a:buChar char="●"/>
                      </a:pPr>
                      <a:r>
                        <a:rPr lang="en" sz="1700">
                          <a:solidFill>
                            <a:schemeClr val="dk1"/>
                          </a:solidFill>
                          <a:latin typeface="Inter"/>
                          <a:ea typeface="Inter"/>
                          <a:cs typeface="Inter"/>
                          <a:sym typeface="Inter"/>
                        </a:rPr>
                        <a:t>Difficulty label </a:t>
                      </a:r>
                      <a:r>
                        <a:rPr lang="en" sz="1700">
                          <a:solidFill>
                            <a:schemeClr val="dk1"/>
                          </a:solidFill>
                          <a:latin typeface="Inter"/>
                          <a:ea typeface="Inter"/>
                          <a:cs typeface="Inter"/>
                          <a:sym typeface="Inter"/>
                        </a:rPr>
                        <a:t>(</a:t>
                      </a:r>
                      <a:r>
                        <a:rPr lang="en" sz="1700">
                          <a:solidFill>
                            <a:schemeClr val="dk1"/>
                          </a:solidFill>
                          <a:latin typeface="Inter"/>
                          <a:ea typeface="Inter"/>
                          <a:cs typeface="Inter"/>
                          <a:sym typeface="Inter"/>
                        </a:rPr>
                        <a:t>Easy / Medium / Hard)</a:t>
                      </a:r>
                      <a:endParaRPr sz="1700">
                        <a:solidFill>
                          <a:schemeClr val="dk1"/>
                        </a:solidFill>
                        <a:latin typeface="Inter"/>
                        <a:ea typeface="Inter"/>
                        <a:cs typeface="Inter"/>
                        <a:sym typeface="Inter"/>
                      </a:endParaRPr>
                    </a:p>
                    <a:p>
                      <a:pPr indent="-336550" lvl="0" marL="457200" rtl="0" algn="l">
                        <a:spcBef>
                          <a:spcPts val="0"/>
                        </a:spcBef>
                        <a:spcAft>
                          <a:spcPts val="0"/>
                        </a:spcAft>
                        <a:buClr>
                          <a:schemeClr val="dk1"/>
                        </a:buClr>
                        <a:buSzPts val="1700"/>
                        <a:buFont typeface="Inter"/>
                        <a:buChar char="●"/>
                      </a:pPr>
                      <a:r>
                        <a:rPr lang="en" sz="1700">
                          <a:solidFill>
                            <a:schemeClr val="dk1"/>
                          </a:solidFill>
                          <a:latin typeface="Inter"/>
                          <a:ea typeface="Inter"/>
                          <a:cs typeface="Inter"/>
                          <a:sym typeface="Inter"/>
                        </a:rPr>
                        <a:t>Metadata fields for evaluation (title, flags, readability)</a:t>
                      </a:r>
                      <a:endParaRPr sz="1700">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35"/>
          <p:cNvSpPr txBox="1"/>
          <p:nvPr>
            <p:ph type="title"/>
          </p:nvPr>
        </p:nvSpPr>
        <p:spPr>
          <a:xfrm>
            <a:off x="311700" y="445025"/>
            <a:ext cx="812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Inter"/>
                <a:ea typeface="Inter"/>
                <a:cs typeface="Inter"/>
                <a:sym typeface="Inter"/>
              </a:rPr>
              <a:t>Meet the Team</a:t>
            </a:r>
            <a:endParaRPr sz="2700">
              <a:latin typeface="Inter"/>
              <a:ea typeface="Inter"/>
              <a:cs typeface="Inter"/>
              <a:sym typeface="Inter"/>
            </a:endParaRPr>
          </a:p>
        </p:txBody>
      </p:sp>
      <p:pic>
        <p:nvPicPr>
          <p:cNvPr id="209" name="Google Shape;209;p35"/>
          <p:cNvPicPr preferRelativeResize="0"/>
          <p:nvPr/>
        </p:nvPicPr>
        <p:blipFill rotWithShape="1">
          <a:blip r:embed="rId3">
            <a:alphaModFix/>
          </a:blip>
          <a:srcRect b="28515" l="0" r="0" t="0"/>
          <a:stretch/>
        </p:blipFill>
        <p:spPr>
          <a:xfrm>
            <a:off x="2189830" y="1576125"/>
            <a:ext cx="1411200" cy="1411200"/>
          </a:xfrm>
          <a:prstGeom prst="ellipse">
            <a:avLst/>
          </a:prstGeom>
          <a:noFill/>
          <a:ln cap="flat" cmpd="sng" w="19050">
            <a:solidFill>
              <a:schemeClr val="lt2"/>
            </a:solidFill>
            <a:prstDash val="solid"/>
            <a:round/>
            <a:headEnd len="sm" w="sm" type="none"/>
            <a:tailEnd len="sm" w="sm" type="none"/>
          </a:ln>
        </p:spPr>
      </p:pic>
      <p:pic>
        <p:nvPicPr>
          <p:cNvPr id="210" name="Google Shape;210;p35"/>
          <p:cNvPicPr preferRelativeResize="0"/>
          <p:nvPr/>
        </p:nvPicPr>
        <p:blipFill rotWithShape="1">
          <a:blip r:embed="rId4">
            <a:alphaModFix/>
          </a:blip>
          <a:srcRect b="0" l="0" r="0" t="0"/>
          <a:stretch/>
        </p:blipFill>
        <p:spPr>
          <a:xfrm>
            <a:off x="452875" y="1576135"/>
            <a:ext cx="1411200" cy="1411200"/>
          </a:xfrm>
          <a:prstGeom prst="ellipse">
            <a:avLst/>
          </a:prstGeom>
          <a:noFill/>
          <a:ln cap="flat" cmpd="sng" w="19050">
            <a:solidFill>
              <a:schemeClr val="lt2"/>
            </a:solidFill>
            <a:prstDash val="solid"/>
            <a:round/>
            <a:headEnd len="sm" w="sm" type="none"/>
            <a:tailEnd len="sm" w="sm" type="none"/>
          </a:ln>
        </p:spPr>
      </p:pic>
      <p:pic>
        <p:nvPicPr>
          <p:cNvPr id="211" name="Google Shape;211;p35"/>
          <p:cNvPicPr preferRelativeResize="0"/>
          <p:nvPr/>
        </p:nvPicPr>
        <p:blipFill rotWithShape="1">
          <a:blip r:embed="rId5">
            <a:alphaModFix/>
          </a:blip>
          <a:srcRect b="0" l="149" r="139" t="0"/>
          <a:stretch/>
        </p:blipFill>
        <p:spPr>
          <a:xfrm>
            <a:off x="3935599" y="1576284"/>
            <a:ext cx="1409700" cy="1410900"/>
          </a:xfrm>
          <a:prstGeom prst="ellipse">
            <a:avLst/>
          </a:prstGeom>
          <a:noFill/>
          <a:ln cap="flat" cmpd="sng" w="19050">
            <a:solidFill>
              <a:schemeClr val="lt2"/>
            </a:solidFill>
            <a:prstDash val="solid"/>
            <a:round/>
            <a:headEnd len="sm" w="sm" type="none"/>
            <a:tailEnd len="sm" w="sm" type="none"/>
          </a:ln>
        </p:spPr>
      </p:pic>
      <p:pic>
        <p:nvPicPr>
          <p:cNvPr id="212" name="Google Shape;212;p35"/>
          <p:cNvPicPr preferRelativeResize="0"/>
          <p:nvPr/>
        </p:nvPicPr>
        <p:blipFill rotWithShape="1">
          <a:blip r:embed="rId6">
            <a:alphaModFix/>
          </a:blip>
          <a:srcRect b="0" l="0" r="0" t="0"/>
          <a:stretch/>
        </p:blipFill>
        <p:spPr>
          <a:xfrm>
            <a:off x="7362241" y="1576135"/>
            <a:ext cx="1411200" cy="1411200"/>
          </a:xfrm>
          <a:prstGeom prst="ellipse">
            <a:avLst/>
          </a:prstGeom>
          <a:noFill/>
          <a:ln cap="flat" cmpd="sng" w="19050">
            <a:solidFill>
              <a:schemeClr val="lt2"/>
            </a:solidFill>
            <a:prstDash val="solid"/>
            <a:round/>
            <a:headEnd len="sm" w="sm" type="none"/>
            <a:tailEnd len="sm" w="sm" type="none"/>
          </a:ln>
        </p:spPr>
      </p:pic>
      <p:sp>
        <p:nvSpPr>
          <p:cNvPr id="213" name="Google Shape;213;p35"/>
          <p:cNvSpPr txBox="1"/>
          <p:nvPr/>
        </p:nvSpPr>
        <p:spPr>
          <a:xfrm>
            <a:off x="2150729" y="3076900"/>
            <a:ext cx="1409100" cy="348600"/>
          </a:xfrm>
          <a:prstGeom prst="rect">
            <a:avLst/>
          </a:prstGeom>
          <a:noFill/>
          <a:ln>
            <a:noFill/>
          </a:ln>
        </p:spPr>
        <p:txBody>
          <a:bodyPr anchorCtr="0" anchor="t" bIns="88700" lIns="88700" spcFirstLastPara="1" rIns="88700" wrap="square" tIns="88700">
            <a:spAutoFit/>
          </a:bodyPr>
          <a:lstStyle/>
          <a:p>
            <a:pPr indent="0" lvl="0" marL="0" rtl="0" algn="ctr">
              <a:lnSpc>
                <a:spcPct val="100000"/>
              </a:lnSpc>
              <a:spcBef>
                <a:spcPts val="0"/>
              </a:spcBef>
              <a:spcAft>
                <a:spcPts val="0"/>
              </a:spcAft>
              <a:buNone/>
            </a:pPr>
            <a:r>
              <a:rPr b="1" lang="en" sz="1100">
                <a:solidFill>
                  <a:schemeClr val="dk2"/>
                </a:solidFill>
                <a:latin typeface="Inter"/>
                <a:ea typeface="Inter"/>
                <a:cs typeface="Inter"/>
                <a:sym typeface="Inter"/>
              </a:rPr>
              <a:t>Arthur Kang</a:t>
            </a:r>
            <a:endParaRPr b="1" sz="1100">
              <a:solidFill>
                <a:schemeClr val="dk2"/>
              </a:solidFill>
              <a:latin typeface="Inter"/>
              <a:ea typeface="Inter"/>
              <a:cs typeface="Inter"/>
              <a:sym typeface="Inter"/>
            </a:endParaRPr>
          </a:p>
        </p:txBody>
      </p:sp>
      <p:sp>
        <p:nvSpPr>
          <p:cNvPr id="214" name="Google Shape;214;p35"/>
          <p:cNvSpPr txBox="1"/>
          <p:nvPr/>
        </p:nvSpPr>
        <p:spPr>
          <a:xfrm>
            <a:off x="3935847" y="3076900"/>
            <a:ext cx="1409100" cy="348600"/>
          </a:xfrm>
          <a:prstGeom prst="rect">
            <a:avLst/>
          </a:prstGeom>
          <a:noFill/>
          <a:ln>
            <a:noFill/>
          </a:ln>
        </p:spPr>
        <p:txBody>
          <a:bodyPr anchorCtr="0" anchor="t" bIns="88700" lIns="88700" spcFirstLastPara="1" rIns="88700" wrap="square" tIns="88700">
            <a:spAutoFit/>
          </a:bodyPr>
          <a:lstStyle/>
          <a:p>
            <a:pPr indent="0" lvl="0" marL="0" rtl="0" algn="ctr">
              <a:lnSpc>
                <a:spcPct val="100000"/>
              </a:lnSpc>
              <a:spcBef>
                <a:spcPts val="0"/>
              </a:spcBef>
              <a:spcAft>
                <a:spcPts val="0"/>
              </a:spcAft>
              <a:buNone/>
            </a:pPr>
            <a:r>
              <a:rPr b="1" lang="en" sz="1100">
                <a:solidFill>
                  <a:schemeClr val="dk2"/>
                </a:solidFill>
                <a:latin typeface="Inter"/>
                <a:ea typeface="Inter"/>
                <a:cs typeface="Inter"/>
                <a:sym typeface="Inter"/>
              </a:rPr>
              <a:t>Roz Huang</a:t>
            </a:r>
            <a:endParaRPr b="1" sz="1100">
              <a:solidFill>
                <a:schemeClr val="dk2"/>
              </a:solidFill>
              <a:latin typeface="Inter"/>
              <a:ea typeface="Inter"/>
              <a:cs typeface="Inter"/>
              <a:sym typeface="Inter"/>
            </a:endParaRPr>
          </a:p>
        </p:txBody>
      </p:sp>
      <p:sp>
        <p:nvSpPr>
          <p:cNvPr id="215" name="Google Shape;215;p35"/>
          <p:cNvSpPr txBox="1"/>
          <p:nvPr/>
        </p:nvSpPr>
        <p:spPr>
          <a:xfrm>
            <a:off x="7329704" y="3076900"/>
            <a:ext cx="1476300" cy="348600"/>
          </a:xfrm>
          <a:prstGeom prst="rect">
            <a:avLst/>
          </a:prstGeom>
          <a:noFill/>
          <a:ln>
            <a:noFill/>
          </a:ln>
        </p:spPr>
        <p:txBody>
          <a:bodyPr anchorCtr="0" anchor="t" bIns="88700" lIns="88700" spcFirstLastPara="1" rIns="88700" wrap="square" tIns="88700">
            <a:spAutoFit/>
          </a:bodyPr>
          <a:lstStyle/>
          <a:p>
            <a:pPr indent="0" lvl="0" marL="0" rtl="0" algn="ctr">
              <a:lnSpc>
                <a:spcPct val="100000"/>
              </a:lnSpc>
              <a:spcBef>
                <a:spcPts val="0"/>
              </a:spcBef>
              <a:spcAft>
                <a:spcPts val="0"/>
              </a:spcAft>
              <a:buNone/>
            </a:pPr>
            <a:r>
              <a:rPr b="1" lang="en" sz="1100">
                <a:solidFill>
                  <a:schemeClr val="dk2"/>
                </a:solidFill>
                <a:latin typeface="Inter"/>
                <a:ea typeface="Inter"/>
                <a:cs typeface="Inter"/>
                <a:sym typeface="Inter"/>
              </a:rPr>
              <a:t>Sammy Cayo</a:t>
            </a:r>
            <a:endParaRPr b="1" sz="1100">
              <a:solidFill>
                <a:schemeClr val="dk2"/>
              </a:solidFill>
              <a:latin typeface="Inter"/>
              <a:ea typeface="Inter"/>
              <a:cs typeface="Inter"/>
              <a:sym typeface="Inter"/>
            </a:endParaRPr>
          </a:p>
        </p:txBody>
      </p:sp>
      <p:pic>
        <p:nvPicPr>
          <p:cNvPr id="216" name="Google Shape;216;p35" title="headshot.jpeg"/>
          <p:cNvPicPr preferRelativeResize="0"/>
          <p:nvPr/>
        </p:nvPicPr>
        <p:blipFill rotWithShape="1">
          <a:blip r:embed="rId7">
            <a:alphaModFix/>
          </a:blip>
          <a:srcRect b="0" l="0" r="0" t="0"/>
          <a:stretch/>
        </p:blipFill>
        <p:spPr>
          <a:xfrm>
            <a:off x="5679882" y="1530661"/>
            <a:ext cx="1411200" cy="1411200"/>
          </a:xfrm>
          <a:prstGeom prst="ellipse">
            <a:avLst/>
          </a:prstGeom>
          <a:noFill/>
          <a:ln cap="flat" cmpd="sng" w="19050">
            <a:solidFill>
              <a:schemeClr val="lt2"/>
            </a:solidFill>
            <a:prstDash val="solid"/>
            <a:round/>
            <a:headEnd len="sm" w="sm" type="none"/>
            <a:tailEnd len="sm" w="sm" type="none"/>
          </a:ln>
        </p:spPr>
      </p:pic>
      <p:sp>
        <p:nvSpPr>
          <p:cNvPr id="217" name="Google Shape;217;p35"/>
          <p:cNvSpPr txBox="1"/>
          <p:nvPr/>
        </p:nvSpPr>
        <p:spPr>
          <a:xfrm>
            <a:off x="5594064" y="3076900"/>
            <a:ext cx="1582800" cy="348600"/>
          </a:xfrm>
          <a:prstGeom prst="rect">
            <a:avLst/>
          </a:prstGeom>
          <a:noFill/>
          <a:ln>
            <a:noFill/>
          </a:ln>
        </p:spPr>
        <p:txBody>
          <a:bodyPr anchorCtr="0" anchor="t" bIns="88700" lIns="88700" spcFirstLastPara="1" rIns="88700" wrap="square" tIns="88700">
            <a:spAutoFit/>
          </a:bodyPr>
          <a:lstStyle/>
          <a:p>
            <a:pPr indent="0" lvl="0" marL="0" rtl="0" algn="ctr">
              <a:lnSpc>
                <a:spcPct val="100000"/>
              </a:lnSpc>
              <a:spcBef>
                <a:spcPts val="0"/>
              </a:spcBef>
              <a:spcAft>
                <a:spcPts val="0"/>
              </a:spcAft>
              <a:buNone/>
            </a:pPr>
            <a:r>
              <a:rPr b="1" lang="en" sz="1100">
                <a:solidFill>
                  <a:schemeClr val="dk2"/>
                </a:solidFill>
                <a:latin typeface="Inter"/>
                <a:ea typeface="Inter"/>
                <a:cs typeface="Inter"/>
                <a:sym typeface="Inter"/>
              </a:rPr>
              <a:t>Armaan Hiranandani</a:t>
            </a:r>
            <a:endParaRPr b="1" sz="1100">
              <a:solidFill>
                <a:schemeClr val="dk2"/>
              </a:solidFill>
              <a:latin typeface="Inter"/>
              <a:ea typeface="Inter"/>
              <a:cs typeface="Inter"/>
              <a:sym typeface="Inter"/>
            </a:endParaRPr>
          </a:p>
        </p:txBody>
      </p:sp>
      <p:sp>
        <p:nvSpPr>
          <p:cNvPr id="218" name="Google Shape;218;p35"/>
          <p:cNvSpPr txBox="1"/>
          <p:nvPr/>
        </p:nvSpPr>
        <p:spPr>
          <a:xfrm>
            <a:off x="453925" y="3076900"/>
            <a:ext cx="1409100" cy="348600"/>
          </a:xfrm>
          <a:prstGeom prst="rect">
            <a:avLst/>
          </a:prstGeom>
          <a:noFill/>
          <a:ln>
            <a:noFill/>
          </a:ln>
        </p:spPr>
        <p:txBody>
          <a:bodyPr anchorCtr="0" anchor="t" bIns="88700" lIns="88700" spcFirstLastPara="1" rIns="88700" wrap="square" tIns="88700">
            <a:spAutoFit/>
          </a:bodyPr>
          <a:lstStyle/>
          <a:p>
            <a:pPr indent="0" lvl="0" marL="0" rtl="0" algn="ctr">
              <a:lnSpc>
                <a:spcPct val="100000"/>
              </a:lnSpc>
              <a:spcBef>
                <a:spcPts val="0"/>
              </a:spcBef>
              <a:spcAft>
                <a:spcPts val="0"/>
              </a:spcAft>
              <a:buNone/>
            </a:pPr>
            <a:r>
              <a:rPr b="1" lang="en" sz="1100">
                <a:solidFill>
                  <a:schemeClr val="dk2"/>
                </a:solidFill>
                <a:latin typeface="Inter"/>
                <a:ea typeface="Inter"/>
                <a:cs typeface="Inter"/>
                <a:sym typeface="Inter"/>
              </a:rPr>
              <a:t>Kevin Yi</a:t>
            </a:r>
            <a:endParaRPr b="1" sz="1100">
              <a:solidFill>
                <a:schemeClr val="dk2"/>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 as a Judge Process</a:t>
            </a:r>
            <a:endParaRPr/>
          </a:p>
        </p:txBody>
      </p:sp>
      <p:grpSp>
        <p:nvGrpSpPr>
          <p:cNvPr id="490" name="Google Shape;490;p53"/>
          <p:cNvGrpSpPr/>
          <p:nvPr/>
        </p:nvGrpSpPr>
        <p:grpSpPr>
          <a:xfrm>
            <a:off x="1226980" y="1017729"/>
            <a:ext cx="6371754" cy="616091"/>
            <a:chOff x="444182" y="438789"/>
            <a:chExt cx="7567404" cy="731700"/>
          </a:xfrm>
        </p:grpSpPr>
        <p:sp>
          <p:nvSpPr>
            <p:cNvPr id="491" name="Google Shape;491;p53"/>
            <p:cNvSpPr txBox="1"/>
            <p:nvPr/>
          </p:nvSpPr>
          <p:spPr>
            <a:xfrm>
              <a:off x="444182" y="488975"/>
              <a:ext cx="2271000" cy="629700"/>
            </a:xfrm>
            <a:prstGeom prst="rect">
              <a:avLst/>
            </a:prstGeom>
            <a:noFill/>
            <a:ln>
              <a:noFill/>
            </a:ln>
          </p:spPr>
          <p:txBody>
            <a:bodyPr anchorCtr="0" anchor="ctr" bIns="38475" lIns="76975" spcFirstLastPara="1" rIns="76975" wrap="square" tIns="38475">
              <a:noAutofit/>
            </a:bodyPr>
            <a:lstStyle/>
            <a:p>
              <a:pPr indent="0" lvl="0" marL="0" rtl="0" algn="r">
                <a:lnSpc>
                  <a:spcPct val="90000"/>
                </a:lnSpc>
                <a:spcBef>
                  <a:spcPts val="0"/>
                </a:spcBef>
                <a:spcAft>
                  <a:spcPts val="0"/>
                </a:spcAft>
                <a:buNone/>
              </a:pPr>
              <a:r>
                <a:rPr lang="en" sz="1636">
                  <a:solidFill>
                    <a:schemeClr val="dk2"/>
                  </a:solidFill>
                  <a:latin typeface="Inter Medium"/>
                  <a:ea typeface="Inter Medium"/>
                  <a:cs typeface="Inter Medium"/>
                  <a:sym typeface="Inter Medium"/>
                </a:rPr>
                <a:t>Research Query</a:t>
              </a:r>
              <a:r>
                <a:rPr lang="en" sz="1636">
                  <a:solidFill>
                    <a:schemeClr val="dk2"/>
                  </a:solidFill>
                  <a:latin typeface="Inter Medium"/>
                  <a:ea typeface="Inter Medium"/>
                  <a:cs typeface="Inter Medium"/>
                  <a:sym typeface="Inter Medium"/>
                </a:rPr>
                <a:t> </a:t>
              </a:r>
              <a:endParaRPr sz="1636">
                <a:solidFill>
                  <a:schemeClr val="dk2"/>
                </a:solidFill>
                <a:latin typeface="Inter Medium"/>
                <a:ea typeface="Inter Medium"/>
                <a:cs typeface="Inter Medium"/>
                <a:sym typeface="Inter Medium"/>
              </a:endParaRPr>
            </a:p>
          </p:txBody>
        </p:sp>
        <p:sp>
          <p:nvSpPr>
            <p:cNvPr id="492" name="Google Shape;492;p53"/>
            <p:cNvSpPr/>
            <p:nvPr/>
          </p:nvSpPr>
          <p:spPr>
            <a:xfrm>
              <a:off x="2789785" y="438789"/>
              <a:ext cx="5221800" cy="731700"/>
            </a:xfrm>
            <a:prstGeom prst="rect">
              <a:avLst/>
            </a:prstGeom>
            <a:solidFill>
              <a:schemeClr val="dk2"/>
            </a:solidFill>
            <a:ln>
              <a:noFill/>
            </a:ln>
          </p:spPr>
          <p:txBody>
            <a:bodyPr anchorCtr="0" anchor="ctr" bIns="38475" lIns="76975" spcFirstLastPara="1" rIns="76975" wrap="square" tIns="38475">
              <a:noAutofit/>
            </a:bodyPr>
            <a:lstStyle/>
            <a:p>
              <a:pPr indent="0" lvl="0" marL="0" rtl="0" algn="l">
                <a:spcBef>
                  <a:spcPts val="0"/>
                </a:spcBef>
                <a:spcAft>
                  <a:spcPts val="0"/>
                </a:spcAft>
                <a:buNone/>
              </a:pPr>
              <a:r>
                <a:t/>
              </a:r>
              <a:endParaRPr sz="1178">
                <a:latin typeface="Inter"/>
                <a:ea typeface="Inter"/>
                <a:cs typeface="Inter"/>
                <a:sym typeface="Inter"/>
              </a:endParaRPr>
            </a:p>
          </p:txBody>
        </p:sp>
        <p:sp>
          <p:nvSpPr>
            <p:cNvPr id="493" name="Google Shape;493;p53"/>
            <p:cNvSpPr txBox="1"/>
            <p:nvPr/>
          </p:nvSpPr>
          <p:spPr>
            <a:xfrm>
              <a:off x="2914389" y="523065"/>
              <a:ext cx="4765800" cy="575400"/>
            </a:xfrm>
            <a:prstGeom prst="rect">
              <a:avLst/>
            </a:prstGeom>
            <a:noFill/>
            <a:ln>
              <a:noFill/>
            </a:ln>
          </p:spPr>
          <p:txBody>
            <a:bodyPr anchorCtr="0" anchor="ctr" bIns="38475" lIns="76975" spcFirstLastPara="1" rIns="76975" wrap="square" tIns="38475">
              <a:noAutofit/>
            </a:bodyPr>
            <a:lstStyle/>
            <a:p>
              <a:pPr indent="0" lvl="0" marL="0" rtl="0" algn="l">
                <a:lnSpc>
                  <a:spcPct val="115000"/>
                </a:lnSpc>
                <a:spcBef>
                  <a:spcPts val="0"/>
                </a:spcBef>
                <a:spcAft>
                  <a:spcPts val="0"/>
                </a:spcAft>
                <a:buNone/>
              </a:pPr>
              <a:r>
                <a:rPr lang="en" sz="1010">
                  <a:solidFill>
                    <a:srgbClr val="FFFFFF"/>
                  </a:solidFill>
                  <a:latin typeface="Inter"/>
                  <a:ea typeface="Inter"/>
                  <a:cs typeface="Inter"/>
                  <a:sym typeface="Inter"/>
                </a:rPr>
                <a:t>e.g., “In Alameda County, CA are dogs allowed to run in public”</a:t>
              </a:r>
              <a:endParaRPr sz="1010">
                <a:solidFill>
                  <a:srgbClr val="FFFFFF"/>
                </a:solidFill>
                <a:latin typeface="Inter"/>
                <a:ea typeface="Inter"/>
                <a:cs typeface="Inter"/>
                <a:sym typeface="Inter"/>
              </a:endParaRPr>
            </a:p>
          </p:txBody>
        </p:sp>
      </p:grpSp>
      <p:grpSp>
        <p:nvGrpSpPr>
          <p:cNvPr id="494" name="Google Shape;494;p53"/>
          <p:cNvGrpSpPr/>
          <p:nvPr/>
        </p:nvGrpSpPr>
        <p:grpSpPr>
          <a:xfrm>
            <a:off x="1316734" y="1762361"/>
            <a:ext cx="6281991" cy="616091"/>
            <a:chOff x="550777" y="1323150"/>
            <a:chExt cx="7460797" cy="731700"/>
          </a:xfrm>
        </p:grpSpPr>
        <p:sp>
          <p:nvSpPr>
            <p:cNvPr id="495" name="Google Shape;495;p53"/>
            <p:cNvSpPr txBox="1"/>
            <p:nvPr/>
          </p:nvSpPr>
          <p:spPr>
            <a:xfrm>
              <a:off x="550777" y="1373350"/>
              <a:ext cx="2164500" cy="629700"/>
            </a:xfrm>
            <a:prstGeom prst="rect">
              <a:avLst/>
            </a:prstGeom>
            <a:noFill/>
            <a:ln>
              <a:noFill/>
            </a:ln>
          </p:spPr>
          <p:txBody>
            <a:bodyPr anchorCtr="0" anchor="ctr" bIns="38475" lIns="76975" spcFirstLastPara="1" rIns="76975" wrap="square" tIns="38475">
              <a:noAutofit/>
            </a:bodyPr>
            <a:lstStyle/>
            <a:p>
              <a:pPr indent="0" lvl="0" marL="0" rtl="0" algn="r">
                <a:lnSpc>
                  <a:spcPct val="90000"/>
                </a:lnSpc>
                <a:spcBef>
                  <a:spcPts val="0"/>
                </a:spcBef>
                <a:spcAft>
                  <a:spcPts val="0"/>
                </a:spcAft>
                <a:buNone/>
              </a:pPr>
              <a:r>
                <a:rPr lang="en" sz="1636">
                  <a:solidFill>
                    <a:srgbClr val="194467"/>
                  </a:solidFill>
                  <a:latin typeface="Inter Medium"/>
                  <a:ea typeface="Inter Medium"/>
                  <a:cs typeface="Inter Medium"/>
                  <a:sym typeface="Inter Medium"/>
                </a:rPr>
                <a:t>AI-</a:t>
              </a:r>
              <a:r>
                <a:rPr lang="en" sz="1636">
                  <a:solidFill>
                    <a:srgbClr val="194467"/>
                  </a:solidFill>
                  <a:latin typeface="Inter Medium"/>
                  <a:ea typeface="Inter Medium"/>
                  <a:cs typeface="Inter Medium"/>
                  <a:sym typeface="Inter Medium"/>
                </a:rPr>
                <a:t>Powered</a:t>
              </a:r>
              <a:r>
                <a:rPr lang="en" sz="1636">
                  <a:solidFill>
                    <a:srgbClr val="194467"/>
                  </a:solidFill>
                  <a:latin typeface="Inter Medium"/>
                  <a:ea typeface="Inter Medium"/>
                  <a:cs typeface="Inter Medium"/>
                  <a:sym typeface="Inter Medium"/>
                </a:rPr>
                <a:t> Law Retrieval Engine</a:t>
              </a:r>
              <a:endParaRPr sz="1636">
                <a:solidFill>
                  <a:srgbClr val="194467"/>
                </a:solidFill>
                <a:latin typeface="Inter Medium"/>
                <a:ea typeface="Inter Medium"/>
                <a:cs typeface="Inter Medium"/>
                <a:sym typeface="Inter Medium"/>
              </a:endParaRPr>
            </a:p>
          </p:txBody>
        </p:sp>
        <p:sp>
          <p:nvSpPr>
            <p:cNvPr id="496" name="Google Shape;496;p53"/>
            <p:cNvSpPr/>
            <p:nvPr/>
          </p:nvSpPr>
          <p:spPr>
            <a:xfrm>
              <a:off x="2789774" y="1323150"/>
              <a:ext cx="5221800" cy="731700"/>
            </a:xfrm>
            <a:prstGeom prst="rect">
              <a:avLst/>
            </a:prstGeom>
            <a:solidFill>
              <a:srgbClr val="003057">
                <a:alpha val="90000"/>
              </a:srgbClr>
            </a:solidFill>
            <a:ln>
              <a:noFill/>
            </a:ln>
          </p:spPr>
          <p:txBody>
            <a:bodyPr anchorCtr="0" anchor="ctr" bIns="38475" lIns="76975" spcFirstLastPara="1" rIns="76975" wrap="square" tIns="38475">
              <a:noAutofit/>
            </a:bodyPr>
            <a:lstStyle/>
            <a:p>
              <a:pPr indent="0" lvl="0" marL="0" rtl="0" algn="l">
                <a:spcBef>
                  <a:spcPts val="0"/>
                </a:spcBef>
                <a:spcAft>
                  <a:spcPts val="0"/>
                </a:spcAft>
                <a:buNone/>
              </a:pPr>
              <a:r>
                <a:t/>
              </a:r>
              <a:endParaRPr sz="1178">
                <a:latin typeface="Inter"/>
                <a:ea typeface="Inter"/>
                <a:cs typeface="Inter"/>
                <a:sym typeface="Inter"/>
              </a:endParaRPr>
            </a:p>
          </p:txBody>
        </p:sp>
        <p:sp>
          <p:nvSpPr>
            <p:cNvPr id="497" name="Google Shape;497;p53"/>
            <p:cNvSpPr txBox="1"/>
            <p:nvPr/>
          </p:nvSpPr>
          <p:spPr>
            <a:xfrm>
              <a:off x="2914395" y="1398969"/>
              <a:ext cx="4373100" cy="552000"/>
            </a:xfrm>
            <a:prstGeom prst="rect">
              <a:avLst/>
            </a:prstGeom>
            <a:noFill/>
            <a:ln>
              <a:noFill/>
            </a:ln>
          </p:spPr>
          <p:txBody>
            <a:bodyPr anchorCtr="0" anchor="ctr" bIns="38475" lIns="76975" spcFirstLastPara="1" rIns="76975" wrap="square" tIns="38475">
              <a:noAutofit/>
            </a:bodyPr>
            <a:lstStyle/>
            <a:p>
              <a:pPr indent="0" lvl="0" marL="0" rtl="0" algn="l">
                <a:lnSpc>
                  <a:spcPct val="115000"/>
                </a:lnSpc>
                <a:spcBef>
                  <a:spcPts val="0"/>
                </a:spcBef>
                <a:spcAft>
                  <a:spcPts val="0"/>
                </a:spcAft>
                <a:buNone/>
              </a:pPr>
              <a:r>
                <a:rPr lang="en" sz="1010">
                  <a:solidFill>
                    <a:srgbClr val="FFFFFF"/>
                  </a:solidFill>
                  <a:latin typeface="Inter"/>
                  <a:ea typeface="Inter"/>
                  <a:cs typeface="Inter"/>
                  <a:sym typeface="Inter"/>
                </a:rPr>
                <a:t>Retrieve top-5 </a:t>
              </a:r>
              <a:r>
                <a:rPr lang="en" sz="1010">
                  <a:solidFill>
                    <a:srgbClr val="FFFFFF"/>
                  </a:solidFill>
                  <a:latin typeface="Inter"/>
                  <a:ea typeface="Inter"/>
                  <a:cs typeface="Inter"/>
                  <a:sym typeface="Inter"/>
                </a:rPr>
                <a:t>relevant law chunks from dataset + metadata</a:t>
              </a:r>
              <a:endParaRPr sz="1010">
                <a:solidFill>
                  <a:srgbClr val="FFFFFF"/>
                </a:solidFill>
                <a:latin typeface="Inter"/>
                <a:ea typeface="Inter"/>
                <a:cs typeface="Inter"/>
                <a:sym typeface="Inter"/>
              </a:endParaRPr>
            </a:p>
          </p:txBody>
        </p:sp>
      </p:grpSp>
      <p:grpSp>
        <p:nvGrpSpPr>
          <p:cNvPr id="498" name="Google Shape;498;p53"/>
          <p:cNvGrpSpPr/>
          <p:nvPr/>
        </p:nvGrpSpPr>
        <p:grpSpPr>
          <a:xfrm>
            <a:off x="1369088" y="2504247"/>
            <a:ext cx="6229636" cy="616091"/>
            <a:chOff x="612955" y="2204250"/>
            <a:chExt cx="7398617" cy="731700"/>
          </a:xfrm>
        </p:grpSpPr>
        <p:sp>
          <p:nvSpPr>
            <p:cNvPr id="499" name="Google Shape;499;p53"/>
            <p:cNvSpPr txBox="1"/>
            <p:nvPr/>
          </p:nvSpPr>
          <p:spPr>
            <a:xfrm>
              <a:off x="612955" y="2254450"/>
              <a:ext cx="2102100" cy="629700"/>
            </a:xfrm>
            <a:prstGeom prst="rect">
              <a:avLst/>
            </a:prstGeom>
            <a:noFill/>
            <a:ln>
              <a:noFill/>
            </a:ln>
          </p:spPr>
          <p:txBody>
            <a:bodyPr anchorCtr="0" anchor="ctr" bIns="38475" lIns="76975" spcFirstLastPara="1" rIns="76975" wrap="square" tIns="38475">
              <a:noAutofit/>
            </a:bodyPr>
            <a:lstStyle/>
            <a:p>
              <a:pPr indent="0" lvl="0" marL="0" rtl="0" algn="r">
                <a:lnSpc>
                  <a:spcPct val="90000"/>
                </a:lnSpc>
                <a:spcBef>
                  <a:spcPts val="0"/>
                </a:spcBef>
                <a:spcAft>
                  <a:spcPts val="0"/>
                </a:spcAft>
                <a:buNone/>
              </a:pPr>
              <a:r>
                <a:rPr lang="en" sz="1636">
                  <a:solidFill>
                    <a:srgbClr val="335979"/>
                  </a:solidFill>
                  <a:latin typeface="Inter Medium"/>
                  <a:ea typeface="Inter Medium"/>
                  <a:cs typeface="Inter Medium"/>
                  <a:sym typeface="Inter Medium"/>
                </a:rPr>
                <a:t>Golden Truth Reference</a:t>
              </a:r>
              <a:endParaRPr sz="1636">
                <a:solidFill>
                  <a:srgbClr val="335979"/>
                </a:solidFill>
                <a:latin typeface="Inter Medium"/>
                <a:ea typeface="Inter Medium"/>
                <a:cs typeface="Inter Medium"/>
                <a:sym typeface="Inter Medium"/>
              </a:endParaRPr>
            </a:p>
          </p:txBody>
        </p:sp>
        <p:sp>
          <p:nvSpPr>
            <p:cNvPr id="500" name="Google Shape;500;p53"/>
            <p:cNvSpPr/>
            <p:nvPr/>
          </p:nvSpPr>
          <p:spPr>
            <a:xfrm>
              <a:off x="2789773" y="2204250"/>
              <a:ext cx="5221800" cy="731700"/>
            </a:xfrm>
            <a:prstGeom prst="rect">
              <a:avLst/>
            </a:prstGeom>
            <a:solidFill>
              <a:srgbClr val="003057">
                <a:alpha val="80000"/>
              </a:srgbClr>
            </a:solidFill>
            <a:ln>
              <a:noFill/>
            </a:ln>
          </p:spPr>
          <p:txBody>
            <a:bodyPr anchorCtr="0" anchor="ctr" bIns="38475" lIns="76975" spcFirstLastPara="1" rIns="76975" wrap="square" tIns="38475">
              <a:noAutofit/>
            </a:bodyPr>
            <a:lstStyle/>
            <a:p>
              <a:pPr indent="0" lvl="0" marL="0" rtl="0" algn="l">
                <a:spcBef>
                  <a:spcPts val="0"/>
                </a:spcBef>
                <a:spcAft>
                  <a:spcPts val="0"/>
                </a:spcAft>
                <a:buNone/>
              </a:pPr>
              <a:r>
                <a:t/>
              </a:r>
              <a:endParaRPr sz="1178">
                <a:latin typeface="Inter"/>
                <a:ea typeface="Inter"/>
                <a:cs typeface="Inter"/>
                <a:sym typeface="Inter"/>
              </a:endParaRPr>
            </a:p>
          </p:txBody>
        </p:sp>
        <p:sp>
          <p:nvSpPr>
            <p:cNvPr id="501" name="Google Shape;501;p53"/>
            <p:cNvSpPr txBox="1"/>
            <p:nvPr/>
          </p:nvSpPr>
          <p:spPr>
            <a:xfrm>
              <a:off x="2914395" y="2304164"/>
              <a:ext cx="3849900" cy="579900"/>
            </a:xfrm>
            <a:prstGeom prst="rect">
              <a:avLst/>
            </a:prstGeom>
            <a:noFill/>
            <a:ln>
              <a:noFill/>
            </a:ln>
          </p:spPr>
          <p:txBody>
            <a:bodyPr anchorCtr="0" anchor="ctr" bIns="38475" lIns="76975" spcFirstLastPara="1" rIns="76975" wrap="square" tIns="38475">
              <a:noAutofit/>
            </a:bodyPr>
            <a:lstStyle/>
            <a:p>
              <a:pPr indent="0" lvl="0" marL="0" rtl="0" algn="l">
                <a:lnSpc>
                  <a:spcPct val="115000"/>
                </a:lnSpc>
                <a:spcBef>
                  <a:spcPts val="0"/>
                </a:spcBef>
                <a:spcAft>
                  <a:spcPts val="0"/>
                </a:spcAft>
                <a:buNone/>
              </a:pPr>
              <a:r>
                <a:rPr lang="en" sz="1010">
                  <a:solidFill>
                    <a:srgbClr val="FFFFFF"/>
                  </a:solidFill>
                  <a:latin typeface="Inter"/>
                  <a:ea typeface="Inter"/>
                  <a:cs typeface="Inter"/>
                  <a:sym typeface="Inter"/>
                </a:rPr>
                <a:t>Known correct law section from dataset</a:t>
              </a:r>
              <a:endParaRPr sz="1010">
                <a:solidFill>
                  <a:srgbClr val="FFFFFF"/>
                </a:solidFill>
                <a:latin typeface="Inter"/>
                <a:ea typeface="Inter"/>
                <a:cs typeface="Inter"/>
                <a:sym typeface="Inter"/>
              </a:endParaRPr>
            </a:p>
          </p:txBody>
        </p:sp>
      </p:grpSp>
      <p:grpSp>
        <p:nvGrpSpPr>
          <p:cNvPr id="502" name="Google Shape;502;p53"/>
          <p:cNvGrpSpPr/>
          <p:nvPr/>
        </p:nvGrpSpPr>
        <p:grpSpPr>
          <a:xfrm>
            <a:off x="1369101" y="3249269"/>
            <a:ext cx="6230086" cy="616091"/>
            <a:chOff x="622950" y="3088625"/>
            <a:chExt cx="7388622" cy="731700"/>
          </a:xfrm>
        </p:grpSpPr>
        <p:sp>
          <p:nvSpPr>
            <p:cNvPr id="503" name="Google Shape;503;p53"/>
            <p:cNvSpPr txBox="1"/>
            <p:nvPr/>
          </p:nvSpPr>
          <p:spPr>
            <a:xfrm>
              <a:off x="622950" y="3138810"/>
              <a:ext cx="2092200" cy="629700"/>
            </a:xfrm>
            <a:prstGeom prst="rect">
              <a:avLst/>
            </a:prstGeom>
            <a:noFill/>
            <a:ln>
              <a:noFill/>
            </a:ln>
          </p:spPr>
          <p:txBody>
            <a:bodyPr anchorCtr="0" anchor="ctr" bIns="38475" lIns="76975" spcFirstLastPara="1" rIns="76975" wrap="square" tIns="38475">
              <a:noAutofit/>
            </a:bodyPr>
            <a:lstStyle/>
            <a:p>
              <a:pPr indent="0" lvl="0" marL="0" rtl="0" algn="r">
                <a:lnSpc>
                  <a:spcPct val="90000"/>
                </a:lnSpc>
                <a:spcBef>
                  <a:spcPts val="0"/>
                </a:spcBef>
                <a:spcAft>
                  <a:spcPts val="0"/>
                </a:spcAft>
                <a:buNone/>
              </a:pPr>
              <a:r>
                <a:rPr lang="en" sz="1636">
                  <a:solidFill>
                    <a:srgbClr val="4C6E89"/>
                  </a:solidFill>
                  <a:latin typeface="Inter Medium"/>
                  <a:ea typeface="Inter Medium"/>
                  <a:cs typeface="Inter Medium"/>
                  <a:sym typeface="Inter Medium"/>
                </a:rPr>
                <a:t>Nvidia NIMs API</a:t>
              </a:r>
              <a:endParaRPr sz="1636">
                <a:solidFill>
                  <a:srgbClr val="4C6E89"/>
                </a:solidFill>
                <a:latin typeface="Inter Medium"/>
                <a:ea typeface="Inter Medium"/>
                <a:cs typeface="Inter Medium"/>
                <a:sym typeface="Inter Medium"/>
              </a:endParaRPr>
            </a:p>
          </p:txBody>
        </p:sp>
        <p:sp>
          <p:nvSpPr>
            <p:cNvPr id="504" name="Google Shape;504;p53"/>
            <p:cNvSpPr/>
            <p:nvPr/>
          </p:nvSpPr>
          <p:spPr>
            <a:xfrm>
              <a:off x="2789772" y="3088625"/>
              <a:ext cx="5221800" cy="731700"/>
            </a:xfrm>
            <a:prstGeom prst="rect">
              <a:avLst/>
            </a:prstGeom>
            <a:solidFill>
              <a:srgbClr val="003057">
                <a:alpha val="70000"/>
              </a:srgbClr>
            </a:solidFill>
            <a:ln>
              <a:noFill/>
            </a:ln>
          </p:spPr>
          <p:txBody>
            <a:bodyPr anchorCtr="0" anchor="ctr" bIns="38475" lIns="76975" spcFirstLastPara="1" rIns="76975" wrap="square" tIns="38475">
              <a:noAutofit/>
            </a:bodyPr>
            <a:lstStyle/>
            <a:p>
              <a:pPr indent="0" lvl="0" marL="0" rtl="0" algn="l">
                <a:spcBef>
                  <a:spcPts val="0"/>
                </a:spcBef>
                <a:spcAft>
                  <a:spcPts val="0"/>
                </a:spcAft>
                <a:buNone/>
              </a:pPr>
              <a:r>
                <a:t/>
              </a:r>
              <a:endParaRPr sz="1178">
                <a:latin typeface="Inter"/>
                <a:ea typeface="Inter"/>
                <a:cs typeface="Inter"/>
                <a:sym typeface="Inter"/>
              </a:endParaRPr>
            </a:p>
          </p:txBody>
        </p:sp>
        <p:sp>
          <p:nvSpPr>
            <p:cNvPr id="505" name="Google Shape;505;p53"/>
            <p:cNvSpPr txBox="1"/>
            <p:nvPr/>
          </p:nvSpPr>
          <p:spPr>
            <a:xfrm>
              <a:off x="2914395" y="3162833"/>
              <a:ext cx="4954500" cy="579900"/>
            </a:xfrm>
            <a:prstGeom prst="rect">
              <a:avLst/>
            </a:prstGeom>
            <a:noFill/>
            <a:ln>
              <a:noFill/>
            </a:ln>
          </p:spPr>
          <p:txBody>
            <a:bodyPr anchorCtr="0" anchor="ctr" bIns="38475" lIns="76975" spcFirstLastPara="1" rIns="76975" wrap="square" tIns="38475">
              <a:noAutofit/>
            </a:bodyPr>
            <a:lstStyle/>
            <a:p>
              <a:pPr indent="0" lvl="0" marL="0" rtl="0" algn="l">
                <a:lnSpc>
                  <a:spcPct val="115000"/>
                </a:lnSpc>
                <a:spcBef>
                  <a:spcPts val="0"/>
                </a:spcBef>
                <a:spcAft>
                  <a:spcPts val="0"/>
                </a:spcAft>
                <a:buNone/>
              </a:pPr>
              <a:r>
                <a:rPr lang="en" sz="1010">
                  <a:solidFill>
                    <a:srgbClr val="FFFFFF"/>
                  </a:solidFill>
                  <a:latin typeface="Inter"/>
                  <a:ea typeface="Inter"/>
                  <a:cs typeface="Inter"/>
                  <a:sym typeface="Inter"/>
                </a:rPr>
                <a:t>Nvidia Nemotron-Nano-9B-V2 judge compares </a:t>
              </a:r>
              <a:r>
                <a:rPr lang="en" sz="1010">
                  <a:solidFill>
                    <a:srgbClr val="FFFFFF"/>
                  </a:solidFill>
                  <a:latin typeface="Inter"/>
                  <a:ea typeface="Inter"/>
                  <a:cs typeface="Inter"/>
                  <a:sym typeface="Inter"/>
                </a:rPr>
                <a:t>retrieved</a:t>
              </a:r>
              <a:r>
                <a:rPr lang="en" sz="1010">
                  <a:solidFill>
                    <a:srgbClr val="FFFFFF"/>
                  </a:solidFill>
                  <a:latin typeface="Inter"/>
                  <a:ea typeface="Inter"/>
                  <a:cs typeface="Inter"/>
                  <a:sym typeface="Inter"/>
                </a:rPr>
                <a:t> chunks vs ground truth, analyzing metadata &amp; chunking</a:t>
              </a:r>
              <a:endParaRPr sz="1010">
                <a:solidFill>
                  <a:srgbClr val="FFFFFF"/>
                </a:solidFill>
                <a:latin typeface="Inter"/>
                <a:ea typeface="Inter"/>
                <a:cs typeface="Inter"/>
                <a:sym typeface="Inter"/>
              </a:endParaRPr>
            </a:p>
          </p:txBody>
        </p:sp>
      </p:grpSp>
      <p:grpSp>
        <p:nvGrpSpPr>
          <p:cNvPr id="506" name="Google Shape;506;p53"/>
          <p:cNvGrpSpPr/>
          <p:nvPr/>
        </p:nvGrpSpPr>
        <p:grpSpPr>
          <a:xfrm>
            <a:off x="1369100" y="3990785"/>
            <a:ext cx="6229621" cy="616091"/>
            <a:chOff x="612970" y="3973000"/>
            <a:chExt cx="7398600" cy="731700"/>
          </a:xfrm>
        </p:grpSpPr>
        <p:sp>
          <p:nvSpPr>
            <p:cNvPr id="507" name="Google Shape;507;p53"/>
            <p:cNvSpPr txBox="1"/>
            <p:nvPr/>
          </p:nvSpPr>
          <p:spPr>
            <a:xfrm>
              <a:off x="612970" y="4023196"/>
              <a:ext cx="2102100" cy="629700"/>
            </a:xfrm>
            <a:prstGeom prst="rect">
              <a:avLst/>
            </a:prstGeom>
            <a:noFill/>
            <a:ln>
              <a:noFill/>
            </a:ln>
          </p:spPr>
          <p:txBody>
            <a:bodyPr anchorCtr="0" anchor="ctr" bIns="38475" lIns="76975" spcFirstLastPara="1" rIns="76975" wrap="square" tIns="38475">
              <a:noAutofit/>
            </a:bodyPr>
            <a:lstStyle/>
            <a:p>
              <a:pPr indent="0" lvl="0" marL="0" rtl="0" algn="r">
                <a:lnSpc>
                  <a:spcPct val="90000"/>
                </a:lnSpc>
                <a:spcBef>
                  <a:spcPts val="0"/>
                </a:spcBef>
                <a:spcAft>
                  <a:spcPts val="0"/>
                </a:spcAft>
                <a:buNone/>
              </a:pPr>
              <a:r>
                <a:rPr lang="en" sz="1636">
                  <a:solidFill>
                    <a:srgbClr val="66839A"/>
                  </a:solidFill>
                  <a:latin typeface="Inter Medium"/>
                  <a:ea typeface="Inter Medium"/>
                  <a:cs typeface="Inter Medium"/>
                  <a:sym typeface="Inter Medium"/>
                </a:rPr>
                <a:t>Scoring output &amp; rationale</a:t>
              </a:r>
              <a:endParaRPr sz="1636">
                <a:solidFill>
                  <a:srgbClr val="66839A"/>
                </a:solidFill>
                <a:latin typeface="Inter Medium"/>
                <a:ea typeface="Inter Medium"/>
                <a:cs typeface="Inter Medium"/>
                <a:sym typeface="Inter Medium"/>
              </a:endParaRPr>
            </a:p>
          </p:txBody>
        </p:sp>
        <p:sp>
          <p:nvSpPr>
            <p:cNvPr id="508" name="Google Shape;508;p53"/>
            <p:cNvSpPr/>
            <p:nvPr/>
          </p:nvSpPr>
          <p:spPr>
            <a:xfrm>
              <a:off x="2789770" y="3973000"/>
              <a:ext cx="5221800" cy="731700"/>
            </a:xfrm>
            <a:prstGeom prst="rect">
              <a:avLst/>
            </a:prstGeom>
            <a:solidFill>
              <a:srgbClr val="003057">
                <a:alpha val="60000"/>
              </a:srgbClr>
            </a:solidFill>
            <a:ln>
              <a:noFill/>
            </a:ln>
          </p:spPr>
          <p:txBody>
            <a:bodyPr anchorCtr="0" anchor="ctr" bIns="38475" lIns="76975" spcFirstLastPara="1" rIns="76975" wrap="square" tIns="38475">
              <a:noAutofit/>
            </a:bodyPr>
            <a:lstStyle/>
            <a:p>
              <a:pPr indent="0" lvl="0" marL="0" rtl="0" algn="l">
                <a:spcBef>
                  <a:spcPts val="0"/>
                </a:spcBef>
                <a:spcAft>
                  <a:spcPts val="0"/>
                </a:spcAft>
                <a:buNone/>
              </a:pPr>
              <a:r>
                <a:t/>
              </a:r>
              <a:endParaRPr sz="1178">
                <a:latin typeface="Inter"/>
                <a:ea typeface="Inter"/>
                <a:cs typeface="Inter"/>
                <a:sym typeface="Inter"/>
              </a:endParaRPr>
            </a:p>
          </p:txBody>
        </p:sp>
        <p:sp>
          <p:nvSpPr>
            <p:cNvPr id="509" name="Google Shape;509;p53"/>
            <p:cNvSpPr txBox="1"/>
            <p:nvPr/>
          </p:nvSpPr>
          <p:spPr>
            <a:xfrm>
              <a:off x="2902988" y="4179560"/>
              <a:ext cx="3497700" cy="330600"/>
            </a:xfrm>
            <a:prstGeom prst="rect">
              <a:avLst/>
            </a:prstGeom>
            <a:noFill/>
            <a:ln>
              <a:noFill/>
            </a:ln>
          </p:spPr>
          <p:txBody>
            <a:bodyPr anchorCtr="0" anchor="ctr" bIns="38475" lIns="76975" spcFirstLastPara="1" rIns="76975" wrap="square" tIns="38475">
              <a:noAutofit/>
            </a:bodyPr>
            <a:lstStyle/>
            <a:p>
              <a:pPr indent="0" lvl="0" marL="0" rtl="0" algn="l">
                <a:lnSpc>
                  <a:spcPct val="115000"/>
                </a:lnSpc>
                <a:spcBef>
                  <a:spcPts val="0"/>
                </a:spcBef>
                <a:spcAft>
                  <a:spcPts val="0"/>
                </a:spcAft>
                <a:buNone/>
              </a:pPr>
              <a:r>
                <a:rPr lang="en" sz="1010">
                  <a:solidFill>
                    <a:srgbClr val="FFFFFF"/>
                  </a:solidFill>
                  <a:latin typeface="Inter"/>
                  <a:ea typeface="Inter"/>
                  <a:cs typeface="Inter"/>
                  <a:sym typeface="Inter"/>
                </a:rPr>
                <a:t>Accuracy, ranking, chunk quality, score</a:t>
              </a:r>
              <a:endParaRPr sz="1010">
                <a:solidFill>
                  <a:srgbClr val="FFFFFF"/>
                </a:solidFill>
                <a:latin typeface="Inter"/>
                <a:ea typeface="Inter"/>
                <a:cs typeface="Inter"/>
                <a:sym typeface="Inter"/>
              </a:endParaRPr>
            </a:p>
          </p:txBody>
        </p:sp>
      </p:grpSp>
      <p:sp>
        <p:nvSpPr>
          <p:cNvPr id="510" name="Google Shape;510;p53"/>
          <p:cNvSpPr/>
          <p:nvPr/>
        </p:nvSpPr>
        <p:spPr>
          <a:xfrm>
            <a:off x="738575" y="1082004"/>
            <a:ext cx="488400" cy="4884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Inter"/>
                <a:ea typeface="Inter"/>
                <a:cs typeface="Inter"/>
                <a:sym typeface="Inter"/>
              </a:rPr>
              <a:t>1</a:t>
            </a:r>
            <a:endParaRPr sz="2400">
              <a:solidFill>
                <a:schemeClr val="lt1"/>
              </a:solidFill>
              <a:latin typeface="Inter"/>
              <a:ea typeface="Inter"/>
              <a:cs typeface="Inter"/>
              <a:sym typeface="Inter"/>
            </a:endParaRPr>
          </a:p>
        </p:txBody>
      </p:sp>
      <p:sp>
        <p:nvSpPr>
          <p:cNvPr id="511" name="Google Shape;511;p53"/>
          <p:cNvSpPr/>
          <p:nvPr/>
        </p:nvSpPr>
        <p:spPr>
          <a:xfrm>
            <a:off x="738575" y="1826204"/>
            <a:ext cx="488400" cy="488400"/>
          </a:xfrm>
          <a:prstGeom prst="ellipse">
            <a:avLst/>
          </a:prstGeom>
          <a:solidFill>
            <a:srgbClr val="19446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Inter"/>
                <a:ea typeface="Inter"/>
                <a:cs typeface="Inter"/>
                <a:sym typeface="Inter"/>
              </a:rPr>
              <a:t>2</a:t>
            </a:r>
            <a:endParaRPr sz="2400">
              <a:solidFill>
                <a:schemeClr val="lt1"/>
              </a:solidFill>
              <a:latin typeface="Inter"/>
              <a:ea typeface="Inter"/>
              <a:cs typeface="Inter"/>
              <a:sym typeface="Inter"/>
            </a:endParaRPr>
          </a:p>
        </p:txBody>
      </p:sp>
      <p:sp>
        <p:nvSpPr>
          <p:cNvPr id="512" name="Google Shape;512;p53"/>
          <p:cNvSpPr/>
          <p:nvPr/>
        </p:nvSpPr>
        <p:spPr>
          <a:xfrm>
            <a:off x="738575" y="2506979"/>
            <a:ext cx="488400" cy="488400"/>
          </a:xfrm>
          <a:prstGeom prst="ellipse">
            <a:avLst/>
          </a:prstGeom>
          <a:solidFill>
            <a:srgbClr val="335979"/>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Inter"/>
                <a:ea typeface="Inter"/>
                <a:cs typeface="Inter"/>
                <a:sym typeface="Inter"/>
              </a:rPr>
              <a:t>3</a:t>
            </a:r>
            <a:endParaRPr sz="2400">
              <a:solidFill>
                <a:schemeClr val="lt1"/>
              </a:solidFill>
              <a:latin typeface="Inter"/>
              <a:ea typeface="Inter"/>
              <a:cs typeface="Inter"/>
              <a:sym typeface="Inter"/>
            </a:endParaRPr>
          </a:p>
        </p:txBody>
      </p:sp>
      <p:sp>
        <p:nvSpPr>
          <p:cNvPr id="513" name="Google Shape;513;p53"/>
          <p:cNvSpPr/>
          <p:nvPr/>
        </p:nvSpPr>
        <p:spPr>
          <a:xfrm>
            <a:off x="738575" y="3311367"/>
            <a:ext cx="488400" cy="488400"/>
          </a:xfrm>
          <a:prstGeom prst="ellipse">
            <a:avLst/>
          </a:prstGeom>
          <a:solidFill>
            <a:srgbClr val="4C6E89"/>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Inter"/>
                <a:ea typeface="Inter"/>
                <a:cs typeface="Inter"/>
                <a:sym typeface="Inter"/>
              </a:rPr>
              <a:t>4</a:t>
            </a:r>
            <a:endParaRPr sz="2400">
              <a:solidFill>
                <a:schemeClr val="lt1"/>
              </a:solidFill>
              <a:latin typeface="Inter"/>
              <a:ea typeface="Inter"/>
              <a:cs typeface="Inter"/>
              <a:sym typeface="Inter"/>
            </a:endParaRPr>
          </a:p>
        </p:txBody>
      </p:sp>
      <p:sp>
        <p:nvSpPr>
          <p:cNvPr id="514" name="Google Shape;514;p53"/>
          <p:cNvSpPr/>
          <p:nvPr/>
        </p:nvSpPr>
        <p:spPr>
          <a:xfrm>
            <a:off x="738575" y="4054629"/>
            <a:ext cx="488400" cy="488400"/>
          </a:xfrm>
          <a:prstGeom prst="ellipse">
            <a:avLst/>
          </a:prstGeom>
          <a:solidFill>
            <a:srgbClr val="66839A"/>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Inter"/>
                <a:ea typeface="Inter"/>
                <a:cs typeface="Inter"/>
                <a:sym typeface="Inter"/>
              </a:rPr>
              <a:t>5</a:t>
            </a:r>
            <a:endParaRPr sz="2400">
              <a:solidFill>
                <a:schemeClr val="lt1"/>
              </a:solidFill>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4"/>
          <p:cNvSpPr/>
          <p:nvPr/>
        </p:nvSpPr>
        <p:spPr>
          <a:xfrm>
            <a:off x="496125" y="1853875"/>
            <a:ext cx="8151900" cy="1713600"/>
          </a:xfrm>
          <a:prstGeom prst="roundRect">
            <a:avLst>
              <a:gd fmla="val 724" name="adj"/>
            </a:avLst>
          </a:prstGeom>
          <a:noFill/>
          <a:ln cap="flat" cmpd="sng" w="5950">
            <a:solidFill>
              <a:srgbClr val="000000">
                <a:alpha val="7840"/>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20" name="Google Shape;520;p54"/>
          <p:cNvSpPr/>
          <p:nvPr/>
        </p:nvSpPr>
        <p:spPr>
          <a:xfrm>
            <a:off x="500881" y="1858640"/>
            <a:ext cx="8141400" cy="267300"/>
          </a:xfrm>
          <a:prstGeom prst="rect">
            <a:avLst/>
          </a:prstGeom>
          <a:solidFill>
            <a:schemeClr val="lt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sz="1500">
              <a:solidFill>
                <a:schemeClr val="lt1"/>
              </a:solidFill>
              <a:latin typeface="Inter"/>
              <a:ea typeface="Inter"/>
              <a:cs typeface="Inter"/>
              <a:sym typeface="Inter"/>
            </a:endParaRPr>
          </a:p>
        </p:txBody>
      </p:sp>
      <p:sp>
        <p:nvSpPr>
          <p:cNvPr id="521" name="Google Shape;521;p54"/>
          <p:cNvSpPr/>
          <p:nvPr/>
        </p:nvSpPr>
        <p:spPr>
          <a:xfrm>
            <a:off x="593899" y="1918618"/>
            <a:ext cx="2526900" cy="1473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4C4C4D"/>
              </a:buClr>
              <a:buSzPts val="700"/>
              <a:buFont typeface="Heebo"/>
              <a:buNone/>
            </a:pPr>
            <a:r>
              <a:rPr i="0" lang="en" sz="1300" u="none" cap="none" strike="noStrike">
                <a:solidFill>
                  <a:schemeClr val="lt1"/>
                </a:solidFill>
                <a:latin typeface="Inter"/>
                <a:ea typeface="Inter"/>
                <a:cs typeface="Inter"/>
                <a:sym typeface="Inter"/>
              </a:rPr>
              <a:t>Category</a:t>
            </a:r>
            <a:endParaRPr i="0" sz="1300" u="none" cap="none" strike="noStrike">
              <a:solidFill>
                <a:schemeClr val="lt1"/>
              </a:solidFill>
              <a:latin typeface="Inter"/>
              <a:ea typeface="Inter"/>
              <a:cs typeface="Inter"/>
              <a:sym typeface="Inter"/>
            </a:endParaRPr>
          </a:p>
        </p:txBody>
      </p:sp>
      <p:sp>
        <p:nvSpPr>
          <p:cNvPr id="522" name="Google Shape;522;p54"/>
          <p:cNvSpPr/>
          <p:nvPr/>
        </p:nvSpPr>
        <p:spPr>
          <a:xfrm>
            <a:off x="3309789" y="1918618"/>
            <a:ext cx="2524500" cy="1473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4C4C4D"/>
              </a:buClr>
              <a:buSzPts val="700"/>
              <a:buFont typeface="Heebo"/>
              <a:buNone/>
            </a:pPr>
            <a:r>
              <a:rPr i="0" lang="en" sz="1300" u="none" cap="none" strike="noStrike">
                <a:solidFill>
                  <a:schemeClr val="lt1"/>
                </a:solidFill>
                <a:latin typeface="Inter"/>
                <a:ea typeface="Inter"/>
                <a:cs typeface="Inter"/>
                <a:sym typeface="Inter"/>
              </a:rPr>
              <a:t>Metric</a:t>
            </a:r>
            <a:endParaRPr i="0" sz="1300" u="none" cap="none" strike="noStrike">
              <a:solidFill>
                <a:schemeClr val="lt1"/>
              </a:solidFill>
              <a:latin typeface="Inter"/>
              <a:ea typeface="Inter"/>
              <a:cs typeface="Inter"/>
              <a:sym typeface="Inter"/>
            </a:endParaRPr>
          </a:p>
        </p:txBody>
      </p:sp>
      <p:sp>
        <p:nvSpPr>
          <p:cNvPr id="523" name="Google Shape;523;p54"/>
          <p:cNvSpPr/>
          <p:nvPr/>
        </p:nvSpPr>
        <p:spPr>
          <a:xfrm>
            <a:off x="6023298" y="1918618"/>
            <a:ext cx="2526900" cy="1473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4C4C4D"/>
              </a:buClr>
              <a:buSzPts val="700"/>
              <a:buFont typeface="Heebo"/>
              <a:buNone/>
            </a:pPr>
            <a:r>
              <a:rPr i="0" lang="en" sz="1300" u="none" cap="none" strike="noStrike">
                <a:solidFill>
                  <a:schemeClr val="lt1"/>
                </a:solidFill>
                <a:latin typeface="Inter"/>
                <a:ea typeface="Inter"/>
                <a:cs typeface="Inter"/>
                <a:sym typeface="Inter"/>
              </a:rPr>
              <a:t>Purpose</a:t>
            </a:r>
            <a:endParaRPr i="0" sz="1300" u="none" cap="none" strike="noStrike">
              <a:solidFill>
                <a:schemeClr val="lt1"/>
              </a:solidFill>
              <a:latin typeface="Inter"/>
              <a:ea typeface="Inter"/>
              <a:cs typeface="Inter"/>
              <a:sym typeface="Inter"/>
            </a:endParaRPr>
          </a:p>
        </p:txBody>
      </p:sp>
      <p:sp>
        <p:nvSpPr>
          <p:cNvPr id="524" name="Google Shape;524;p54"/>
          <p:cNvSpPr/>
          <p:nvPr/>
        </p:nvSpPr>
        <p:spPr>
          <a:xfrm>
            <a:off x="500881" y="2125936"/>
            <a:ext cx="8141400" cy="414600"/>
          </a:xfrm>
          <a:prstGeom prst="rect">
            <a:avLst/>
          </a:prstGeom>
          <a:solidFill>
            <a:srgbClr val="000000">
              <a:alpha val="392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25" name="Google Shape;525;p54"/>
          <p:cNvSpPr/>
          <p:nvPr/>
        </p:nvSpPr>
        <p:spPr>
          <a:xfrm>
            <a:off x="593899" y="2185913"/>
            <a:ext cx="2526900" cy="1473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4C4C4D"/>
              </a:buClr>
              <a:buSzPts val="700"/>
              <a:buFont typeface="Heebo"/>
              <a:buNone/>
            </a:pPr>
            <a:r>
              <a:rPr i="0" lang="en" sz="800" u="none" cap="none" strike="noStrike">
                <a:solidFill>
                  <a:srgbClr val="4C4C4D"/>
                </a:solidFill>
                <a:latin typeface="Inter"/>
                <a:ea typeface="Inter"/>
                <a:cs typeface="Inter"/>
                <a:sym typeface="Inter"/>
              </a:rPr>
              <a:t>Retrieval Accuracy</a:t>
            </a:r>
            <a:endParaRPr i="0" sz="800" u="none" cap="none" strike="noStrike">
              <a:latin typeface="Inter"/>
              <a:ea typeface="Inter"/>
              <a:cs typeface="Inter"/>
              <a:sym typeface="Inter"/>
            </a:endParaRPr>
          </a:p>
        </p:txBody>
      </p:sp>
      <p:sp>
        <p:nvSpPr>
          <p:cNvPr id="526" name="Google Shape;526;p54"/>
          <p:cNvSpPr/>
          <p:nvPr/>
        </p:nvSpPr>
        <p:spPr>
          <a:xfrm>
            <a:off x="3309789" y="2185913"/>
            <a:ext cx="2524500" cy="1473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4C4C4D"/>
              </a:buClr>
              <a:buSzPts val="700"/>
              <a:buFont typeface="Heebo"/>
              <a:buNone/>
            </a:pPr>
            <a:r>
              <a:rPr i="0" lang="en" sz="800" u="none" cap="none" strike="noStrike">
                <a:solidFill>
                  <a:srgbClr val="4C4C4D"/>
                </a:solidFill>
                <a:latin typeface="Inter"/>
                <a:ea typeface="Inter"/>
                <a:cs typeface="Inter"/>
                <a:sym typeface="Inter"/>
              </a:rPr>
              <a:t>Top-5 Recall</a:t>
            </a:r>
            <a:endParaRPr i="0" sz="800" u="none" cap="none" strike="noStrike">
              <a:latin typeface="Inter"/>
              <a:ea typeface="Inter"/>
              <a:cs typeface="Inter"/>
              <a:sym typeface="Inter"/>
            </a:endParaRPr>
          </a:p>
        </p:txBody>
      </p:sp>
      <p:sp>
        <p:nvSpPr>
          <p:cNvPr id="527" name="Google Shape;527;p54"/>
          <p:cNvSpPr/>
          <p:nvPr/>
        </p:nvSpPr>
        <p:spPr>
          <a:xfrm>
            <a:off x="6023298" y="2185913"/>
            <a:ext cx="2526900" cy="2949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4C4C4D"/>
              </a:buClr>
              <a:buSzPts val="700"/>
              <a:buFont typeface="Heebo"/>
              <a:buNone/>
            </a:pPr>
            <a:r>
              <a:rPr i="0" lang="en" sz="800" u="none" cap="none" strike="noStrike">
                <a:solidFill>
                  <a:srgbClr val="4C4C4D"/>
                </a:solidFill>
                <a:latin typeface="Inter"/>
                <a:ea typeface="Inter"/>
                <a:cs typeface="Inter"/>
                <a:sym typeface="Inter"/>
              </a:rPr>
              <a:t>Checks if the golden law appears among five retrieved chunks</a:t>
            </a:r>
            <a:endParaRPr i="0" sz="800" u="none" cap="none" strike="noStrike">
              <a:latin typeface="Inter"/>
              <a:ea typeface="Inter"/>
              <a:cs typeface="Inter"/>
              <a:sym typeface="Inter"/>
            </a:endParaRPr>
          </a:p>
        </p:txBody>
      </p:sp>
      <p:sp>
        <p:nvSpPr>
          <p:cNvPr id="528" name="Google Shape;528;p54"/>
          <p:cNvSpPr/>
          <p:nvPr/>
        </p:nvSpPr>
        <p:spPr>
          <a:xfrm>
            <a:off x="500881" y="2540571"/>
            <a:ext cx="8141400" cy="267300"/>
          </a:xfrm>
          <a:prstGeom prst="rect">
            <a:avLst/>
          </a:prstGeom>
          <a:solidFill>
            <a:srgbClr val="FFFFFF">
              <a:alpha val="392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29" name="Google Shape;529;p54"/>
          <p:cNvSpPr/>
          <p:nvPr/>
        </p:nvSpPr>
        <p:spPr>
          <a:xfrm>
            <a:off x="593899" y="2600548"/>
            <a:ext cx="2526900" cy="1473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4C4C4D"/>
              </a:buClr>
              <a:buSzPts val="700"/>
              <a:buFont typeface="Heebo"/>
              <a:buNone/>
            </a:pPr>
            <a:r>
              <a:rPr i="0" lang="en" sz="800" u="none" cap="none" strike="noStrike">
                <a:solidFill>
                  <a:srgbClr val="4C4C4D"/>
                </a:solidFill>
                <a:latin typeface="Inter"/>
                <a:ea typeface="Inter"/>
                <a:cs typeface="Inter"/>
                <a:sym typeface="Inter"/>
              </a:rPr>
              <a:t>Ranking Quality</a:t>
            </a:r>
            <a:endParaRPr i="0" sz="800" u="none" cap="none" strike="noStrike">
              <a:latin typeface="Inter"/>
              <a:ea typeface="Inter"/>
              <a:cs typeface="Inter"/>
              <a:sym typeface="Inter"/>
            </a:endParaRPr>
          </a:p>
        </p:txBody>
      </p:sp>
      <p:sp>
        <p:nvSpPr>
          <p:cNvPr id="530" name="Google Shape;530;p54"/>
          <p:cNvSpPr/>
          <p:nvPr/>
        </p:nvSpPr>
        <p:spPr>
          <a:xfrm>
            <a:off x="3309789" y="2600548"/>
            <a:ext cx="2524500" cy="1473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4C4C4D"/>
              </a:buClr>
              <a:buSzPts val="700"/>
              <a:buFont typeface="Heebo"/>
              <a:buNone/>
            </a:pPr>
            <a:r>
              <a:rPr i="0" lang="en" sz="800" u="none" cap="none" strike="noStrike">
                <a:solidFill>
                  <a:srgbClr val="4C4C4D"/>
                </a:solidFill>
                <a:latin typeface="Inter"/>
                <a:ea typeface="Inter"/>
                <a:cs typeface="Inter"/>
                <a:sym typeface="Inter"/>
              </a:rPr>
              <a:t>Mean Reciprocal Rank (MRR)</a:t>
            </a:r>
            <a:endParaRPr i="0" sz="800" u="none" cap="none" strike="noStrike">
              <a:latin typeface="Inter"/>
              <a:ea typeface="Inter"/>
              <a:cs typeface="Inter"/>
              <a:sym typeface="Inter"/>
            </a:endParaRPr>
          </a:p>
        </p:txBody>
      </p:sp>
      <p:sp>
        <p:nvSpPr>
          <p:cNvPr id="531" name="Google Shape;531;p54"/>
          <p:cNvSpPr/>
          <p:nvPr/>
        </p:nvSpPr>
        <p:spPr>
          <a:xfrm>
            <a:off x="6023298" y="2600548"/>
            <a:ext cx="2526900" cy="1473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4C4C4D"/>
              </a:buClr>
              <a:buSzPts val="700"/>
              <a:buFont typeface="Heebo"/>
              <a:buNone/>
            </a:pPr>
            <a:r>
              <a:rPr i="0" lang="en" sz="800" u="none" cap="none" strike="noStrike">
                <a:solidFill>
                  <a:srgbClr val="4C4C4D"/>
                </a:solidFill>
                <a:latin typeface="Inter"/>
                <a:ea typeface="Inter"/>
                <a:cs typeface="Inter"/>
                <a:sym typeface="Inter"/>
              </a:rPr>
              <a:t>Measures how high the correct law appears</a:t>
            </a:r>
            <a:endParaRPr i="0" sz="800" u="none" cap="none" strike="noStrike">
              <a:latin typeface="Inter"/>
              <a:ea typeface="Inter"/>
              <a:cs typeface="Inter"/>
              <a:sym typeface="Inter"/>
            </a:endParaRPr>
          </a:p>
        </p:txBody>
      </p:sp>
      <p:sp>
        <p:nvSpPr>
          <p:cNvPr id="532" name="Google Shape;532;p54"/>
          <p:cNvSpPr/>
          <p:nvPr/>
        </p:nvSpPr>
        <p:spPr>
          <a:xfrm>
            <a:off x="500881" y="2807866"/>
            <a:ext cx="8141400" cy="267300"/>
          </a:xfrm>
          <a:prstGeom prst="rect">
            <a:avLst/>
          </a:prstGeom>
          <a:solidFill>
            <a:srgbClr val="000000">
              <a:alpha val="392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33" name="Google Shape;533;p54"/>
          <p:cNvSpPr/>
          <p:nvPr/>
        </p:nvSpPr>
        <p:spPr>
          <a:xfrm>
            <a:off x="593899" y="2867844"/>
            <a:ext cx="2526900" cy="1473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4C4C4D"/>
              </a:buClr>
              <a:buSzPts val="700"/>
              <a:buFont typeface="Heebo"/>
              <a:buNone/>
            </a:pPr>
            <a:r>
              <a:rPr i="0" lang="en" sz="800" u="none" cap="none" strike="noStrike">
                <a:solidFill>
                  <a:srgbClr val="4C4C4D"/>
                </a:solidFill>
                <a:latin typeface="Inter"/>
                <a:ea typeface="Inter"/>
                <a:cs typeface="Inter"/>
                <a:sym typeface="Inter"/>
              </a:rPr>
              <a:t>Chunking Quality</a:t>
            </a:r>
            <a:endParaRPr i="0" sz="800" u="none" cap="none" strike="noStrike">
              <a:latin typeface="Inter"/>
              <a:ea typeface="Inter"/>
              <a:cs typeface="Inter"/>
              <a:sym typeface="Inter"/>
            </a:endParaRPr>
          </a:p>
        </p:txBody>
      </p:sp>
      <p:sp>
        <p:nvSpPr>
          <p:cNvPr id="534" name="Google Shape;534;p54"/>
          <p:cNvSpPr/>
          <p:nvPr/>
        </p:nvSpPr>
        <p:spPr>
          <a:xfrm>
            <a:off x="3309789" y="2867844"/>
            <a:ext cx="2524500" cy="1473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4C4C4D"/>
              </a:buClr>
              <a:buSzPts val="700"/>
              <a:buFont typeface="Heebo"/>
              <a:buNone/>
            </a:pPr>
            <a:r>
              <a:rPr i="0" lang="en" sz="800" u="none" cap="none" strike="noStrike">
                <a:solidFill>
                  <a:srgbClr val="4C4C4D"/>
                </a:solidFill>
                <a:latin typeface="Inter"/>
                <a:ea typeface="Inter"/>
                <a:cs typeface="Inter"/>
                <a:sym typeface="Inter"/>
              </a:rPr>
              <a:t>Coverage Score</a:t>
            </a:r>
            <a:endParaRPr i="0" sz="800" u="none" cap="none" strike="noStrike">
              <a:latin typeface="Inter"/>
              <a:ea typeface="Inter"/>
              <a:cs typeface="Inter"/>
              <a:sym typeface="Inter"/>
            </a:endParaRPr>
          </a:p>
        </p:txBody>
      </p:sp>
      <p:sp>
        <p:nvSpPr>
          <p:cNvPr id="535" name="Google Shape;535;p54"/>
          <p:cNvSpPr/>
          <p:nvPr/>
        </p:nvSpPr>
        <p:spPr>
          <a:xfrm>
            <a:off x="6023298" y="2867844"/>
            <a:ext cx="2526900" cy="1473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4C4C4D"/>
              </a:buClr>
              <a:buSzPts val="700"/>
              <a:buFont typeface="Heebo"/>
              <a:buNone/>
            </a:pPr>
            <a:r>
              <a:rPr i="0" lang="en" sz="800" u="none" cap="none" strike="noStrike">
                <a:solidFill>
                  <a:srgbClr val="4C4C4D"/>
                </a:solidFill>
                <a:latin typeface="Inter"/>
                <a:ea typeface="Inter"/>
                <a:cs typeface="Inter"/>
                <a:sym typeface="Inter"/>
              </a:rPr>
              <a:t>Evaluates whether full legal section is captured</a:t>
            </a:r>
            <a:endParaRPr i="0" sz="800" u="none" cap="none" strike="noStrike">
              <a:latin typeface="Inter"/>
              <a:ea typeface="Inter"/>
              <a:cs typeface="Inter"/>
              <a:sym typeface="Inter"/>
            </a:endParaRPr>
          </a:p>
        </p:txBody>
      </p:sp>
      <p:sp>
        <p:nvSpPr>
          <p:cNvPr id="536" name="Google Shape;536;p54"/>
          <p:cNvSpPr/>
          <p:nvPr/>
        </p:nvSpPr>
        <p:spPr>
          <a:xfrm>
            <a:off x="500881" y="3075161"/>
            <a:ext cx="8141400" cy="414600"/>
          </a:xfrm>
          <a:prstGeom prst="rect">
            <a:avLst/>
          </a:prstGeom>
          <a:solidFill>
            <a:srgbClr val="FFFFFF">
              <a:alpha val="392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sz="800">
              <a:latin typeface="Inter"/>
              <a:ea typeface="Inter"/>
              <a:cs typeface="Inter"/>
              <a:sym typeface="Inter"/>
            </a:endParaRPr>
          </a:p>
        </p:txBody>
      </p:sp>
      <p:sp>
        <p:nvSpPr>
          <p:cNvPr id="537" name="Google Shape;537;p54"/>
          <p:cNvSpPr/>
          <p:nvPr/>
        </p:nvSpPr>
        <p:spPr>
          <a:xfrm>
            <a:off x="593899" y="3135139"/>
            <a:ext cx="2526900" cy="1473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4C4C4D"/>
              </a:buClr>
              <a:buSzPts val="700"/>
              <a:buFont typeface="Heebo"/>
              <a:buNone/>
            </a:pPr>
            <a:r>
              <a:rPr i="0" lang="en" sz="800" u="none" cap="none" strike="noStrike">
                <a:solidFill>
                  <a:srgbClr val="4C4C4D"/>
                </a:solidFill>
                <a:latin typeface="Inter"/>
                <a:ea typeface="Inter"/>
                <a:cs typeface="Inter"/>
                <a:sym typeface="Inter"/>
              </a:rPr>
              <a:t>Metadata Accuracy</a:t>
            </a:r>
            <a:endParaRPr i="0" sz="800" u="none" cap="none" strike="noStrike">
              <a:latin typeface="Inter"/>
              <a:ea typeface="Inter"/>
              <a:cs typeface="Inter"/>
              <a:sym typeface="Inter"/>
            </a:endParaRPr>
          </a:p>
        </p:txBody>
      </p:sp>
      <p:sp>
        <p:nvSpPr>
          <p:cNvPr id="538" name="Google Shape;538;p54"/>
          <p:cNvSpPr/>
          <p:nvPr/>
        </p:nvSpPr>
        <p:spPr>
          <a:xfrm>
            <a:off x="3309789" y="3135139"/>
            <a:ext cx="2524500" cy="1473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4C4C4D"/>
              </a:buClr>
              <a:buSzPts val="700"/>
              <a:buFont typeface="Heebo"/>
              <a:buNone/>
            </a:pPr>
            <a:r>
              <a:rPr i="0" lang="en" sz="800" u="none" cap="none" strike="noStrike">
                <a:solidFill>
                  <a:srgbClr val="4C4C4D"/>
                </a:solidFill>
                <a:latin typeface="Inter"/>
                <a:ea typeface="Inter"/>
                <a:cs typeface="Inter"/>
                <a:sym typeface="Inter"/>
              </a:rPr>
              <a:t>Flag Correctness</a:t>
            </a:r>
            <a:endParaRPr i="0" sz="800" u="none" cap="none" strike="noStrike">
              <a:latin typeface="Inter"/>
              <a:ea typeface="Inter"/>
              <a:cs typeface="Inter"/>
              <a:sym typeface="Inter"/>
            </a:endParaRPr>
          </a:p>
        </p:txBody>
      </p:sp>
      <p:sp>
        <p:nvSpPr>
          <p:cNvPr id="539" name="Google Shape;539;p54"/>
          <p:cNvSpPr/>
          <p:nvPr/>
        </p:nvSpPr>
        <p:spPr>
          <a:xfrm>
            <a:off x="6023298" y="3135139"/>
            <a:ext cx="2526900" cy="2949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4C4C4D"/>
              </a:buClr>
              <a:buSzPts val="700"/>
              <a:buFont typeface="Heebo"/>
              <a:buNone/>
            </a:pPr>
            <a:r>
              <a:rPr i="0" lang="en" sz="800" u="none" cap="none" strike="noStrike">
                <a:solidFill>
                  <a:srgbClr val="4C4C4D"/>
                </a:solidFill>
                <a:latin typeface="Inter"/>
                <a:ea typeface="Inter"/>
                <a:cs typeface="Inter"/>
                <a:sym typeface="Inter"/>
              </a:rPr>
              <a:t>Validates regex-based flags ("prohibited," "must," "penalty," etc.)</a:t>
            </a:r>
            <a:endParaRPr i="0" sz="800" u="none" cap="none" strike="noStrike">
              <a:latin typeface="Inter"/>
              <a:ea typeface="Inter"/>
              <a:cs typeface="Inter"/>
              <a:sym typeface="Inter"/>
            </a:endParaRPr>
          </a:p>
        </p:txBody>
      </p:sp>
      <p:sp>
        <p:nvSpPr>
          <p:cNvPr id="540" name="Google Shape;540;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24137"/>
              </a:lnSpc>
              <a:spcBef>
                <a:spcPts val="0"/>
              </a:spcBef>
              <a:spcAft>
                <a:spcPts val="0"/>
              </a:spcAft>
              <a:buClr>
                <a:srgbClr val="152D47"/>
              </a:buClr>
              <a:buSzPts val="1800"/>
              <a:buFont typeface="Crimson Pro"/>
              <a:buNone/>
            </a:pPr>
            <a:r>
              <a:rPr lang="en" sz="2700">
                <a:solidFill>
                  <a:srgbClr val="152D47"/>
                </a:solidFill>
                <a:latin typeface="Inter"/>
                <a:ea typeface="Inter"/>
                <a:cs typeface="Inter"/>
                <a:sym typeface="Inter"/>
              </a:rPr>
              <a:t>Metrics and Scoring</a:t>
            </a:r>
            <a:endParaRPr sz="2700">
              <a:solidFill>
                <a:schemeClr val="dk1"/>
              </a:solidFill>
              <a:latin typeface="Inter"/>
              <a:ea typeface="Inter"/>
              <a:cs typeface="Inter"/>
              <a:sym typeface="Inter"/>
            </a:endParaRPr>
          </a:p>
          <a:p>
            <a:pPr indent="0" lvl="0" marL="0" rtl="0" algn="l">
              <a:spcBef>
                <a:spcPts val="0"/>
              </a:spcBef>
              <a:spcAft>
                <a:spcPts val="0"/>
              </a:spcAft>
              <a:buNone/>
            </a:pPr>
            <a:r>
              <a:t/>
            </a:r>
            <a:endParaRPr sz="2700">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152D47"/>
                </a:solidFill>
                <a:latin typeface="Inter"/>
                <a:ea typeface="Inter"/>
                <a:cs typeface="Inter"/>
                <a:sym typeface="Inter"/>
              </a:rPr>
              <a:t>Overall Metrics </a:t>
            </a:r>
            <a:endParaRPr sz="2700">
              <a:latin typeface="Inter"/>
              <a:ea typeface="Inter"/>
              <a:cs typeface="Inter"/>
              <a:sym typeface="Inter"/>
            </a:endParaRPr>
          </a:p>
        </p:txBody>
      </p:sp>
      <p:graphicFrame>
        <p:nvGraphicFramePr>
          <p:cNvPr id="546" name="Google Shape;546;p55"/>
          <p:cNvGraphicFramePr/>
          <p:nvPr/>
        </p:nvGraphicFramePr>
        <p:xfrm>
          <a:off x="4639900" y="516525"/>
          <a:ext cx="3000000" cy="3000000"/>
        </p:xfrm>
        <a:graphic>
          <a:graphicData uri="http://schemas.openxmlformats.org/drawingml/2006/table">
            <a:tbl>
              <a:tblPr>
                <a:noFill/>
                <a:tableStyleId>{FB4CCBDD-688F-431C-AFE4-4F392CC961CA}</a:tableStyleId>
              </a:tblPr>
              <a:tblGrid>
                <a:gridCol w="1815300"/>
                <a:gridCol w="842450"/>
                <a:gridCol w="722100"/>
                <a:gridCol w="972850"/>
              </a:tblGrid>
              <a:tr h="513700">
                <a:tc>
                  <a:txBody>
                    <a:bodyPr/>
                    <a:lstStyle/>
                    <a:p>
                      <a:pPr indent="0" lvl="0" marL="0" rtl="0" algn="l">
                        <a:lnSpc>
                          <a:spcPct val="115000"/>
                        </a:lnSpc>
                        <a:spcBef>
                          <a:spcPts val="1000"/>
                        </a:spcBef>
                        <a:spcAft>
                          <a:spcPts val="1000"/>
                        </a:spcAft>
                        <a:buNone/>
                      </a:pPr>
                      <a:r>
                        <a:rPr b="1" lang="en" sz="1000">
                          <a:solidFill>
                            <a:schemeClr val="lt1"/>
                          </a:solidFill>
                        </a:rPr>
                        <a:t>Metric</a:t>
                      </a:r>
                      <a:endParaRPr b="1" sz="1000">
                        <a:solidFill>
                          <a:schemeClr val="lt1"/>
                        </a:solidFill>
                      </a:endParaRPr>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chemeClr val="lt2"/>
                    </a:solidFill>
                  </a:tcPr>
                </a:tc>
                <a:tc>
                  <a:txBody>
                    <a:bodyPr/>
                    <a:lstStyle/>
                    <a:p>
                      <a:pPr indent="0" lvl="0" marL="0" rtl="0" algn="l">
                        <a:lnSpc>
                          <a:spcPct val="115000"/>
                        </a:lnSpc>
                        <a:spcBef>
                          <a:spcPts val="1000"/>
                        </a:spcBef>
                        <a:spcAft>
                          <a:spcPts val="1000"/>
                        </a:spcAft>
                        <a:buNone/>
                      </a:pPr>
                      <a:r>
                        <a:rPr b="1" lang="en" sz="1000">
                          <a:solidFill>
                            <a:schemeClr val="lt1"/>
                          </a:solidFill>
                        </a:rPr>
                        <a:t>Baseline</a:t>
                      </a:r>
                      <a:endParaRPr b="1" sz="1000">
                        <a:solidFill>
                          <a:schemeClr val="lt1"/>
                        </a:solidFill>
                      </a:endParaRPr>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chemeClr val="lt2"/>
                    </a:solidFill>
                  </a:tcPr>
                </a:tc>
                <a:tc>
                  <a:txBody>
                    <a:bodyPr/>
                    <a:lstStyle/>
                    <a:p>
                      <a:pPr indent="0" lvl="0" marL="0" rtl="0" algn="l">
                        <a:lnSpc>
                          <a:spcPct val="115000"/>
                        </a:lnSpc>
                        <a:spcBef>
                          <a:spcPts val="1000"/>
                        </a:spcBef>
                        <a:spcAft>
                          <a:spcPts val="1000"/>
                        </a:spcAft>
                        <a:buNone/>
                      </a:pPr>
                      <a:r>
                        <a:rPr b="1" lang="en" sz="1000">
                          <a:solidFill>
                            <a:schemeClr val="lt1"/>
                          </a:solidFill>
                        </a:rPr>
                        <a:t>Hybrid</a:t>
                      </a:r>
                      <a:endParaRPr b="1" sz="1000">
                        <a:solidFill>
                          <a:schemeClr val="lt1"/>
                        </a:solidFill>
                      </a:endParaRPr>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chemeClr val="lt2"/>
                    </a:solidFill>
                  </a:tcPr>
                </a:tc>
                <a:tc>
                  <a:txBody>
                    <a:bodyPr/>
                    <a:lstStyle/>
                    <a:p>
                      <a:pPr indent="0" lvl="0" marL="0" rtl="0" algn="l">
                        <a:lnSpc>
                          <a:spcPct val="115000"/>
                        </a:lnSpc>
                        <a:spcBef>
                          <a:spcPts val="1000"/>
                        </a:spcBef>
                        <a:spcAft>
                          <a:spcPts val="1000"/>
                        </a:spcAft>
                        <a:buNone/>
                      </a:pPr>
                      <a:r>
                        <a:rPr b="1" lang="en" sz="1000">
                          <a:solidFill>
                            <a:schemeClr val="lt1"/>
                          </a:solidFill>
                        </a:rPr>
                        <a:t>Difference</a:t>
                      </a:r>
                      <a:endParaRPr b="1" sz="1000">
                        <a:solidFill>
                          <a:schemeClr val="lt1"/>
                        </a:solidFill>
                      </a:endParaRPr>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chemeClr val="lt2"/>
                    </a:solidFill>
                  </a:tcPr>
                </a:tc>
              </a:tr>
              <a:tr h="513700">
                <a:tc>
                  <a:txBody>
                    <a:bodyPr/>
                    <a:lstStyle/>
                    <a:p>
                      <a:pPr indent="0" lvl="0" marL="0" rtl="0" algn="l">
                        <a:lnSpc>
                          <a:spcPct val="115000"/>
                        </a:lnSpc>
                        <a:spcBef>
                          <a:spcPts val="1000"/>
                        </a:spcBef>
                        <a:spcAft>
                          <a:spcPts val="1000"/>
                        </a:spcAft>
                        <a:buNone/>
                      </a:pPr>
                      <a:r>
                        <a:rPr lang="en" sz="1000"/>
                        <a:t>Total Queries</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000000">
                        <a:alpha val="0"/>
                      </a:srgbClr>
                    </a:solidFill>
                  </a:tcPr>
                </a:tc>
                <a:tc>
                  <a:txBody>
                    <a:bodyPr/>
                    <a:lstStyle/>
                    <a:p>
                      <a:pPr indent="0" lvl="0" marL="0" rtl="0" algn="l">
                        <a:lnSpc>
                          <a:spcPct val="115000"/>
                        </a:lnSpc>
                        <a:spcBef>
                          <a:spcPts val="1000"/>
                        </a:spcBef>
                        <a:spcAft>
                          <a:spcPts val="1000"/>
                        </a:spcAft>
                        <a:buNone/>
                      </a:pPr>
                      <a:r>
                        <a:rPr lang="en" sz="1000"/>
                        <a:t>95</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000000">
                        <a:alpha val="0"/>
                      </a:srgbClr>
                    </a:solidFill>
                  </a:tcPr>
                </a:tc>
                <a:tc>
                  <a:txBody>
                    <a:bodyPr/>
                    <a:lstStyle/>
                    <a:p>
                      <a:pPr indent="0" lvl="0" marL="0" rtl="0" algn="l">
                        <a:lnSpc>
                          <a:spcPct val="115000"/>
                        </a:lnSpc>
                        <a:spcBef>
                          <a:spcPts val="1000"/>
                        </a:spcBef>
                        <a:spcAft>
                          <a:spcPts val="1000"/>
                        </a:spcAft>
                        <a:buNone/>
                      </a:pPr>
                      <a:r>
                        <a:rPr lang="en" sz="1000"/>
                        <a:t>95</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000000">
                        <a:alpha val="0"/>
                      </a:srgbClr>
                    </a:solidFill>
                  </a:tcPr>
                </a:tc>
                <a:tc>
                  <a:txBody>
                    <a:bodyPr/>
                    <a:lstStyle/>
                    <a:p>
                      <a:pPr indent="0" lvl="0" marL="0" rtl="0" algn="l">
                        <a:lnSpc>
                          <a:spcPct val="115000"/>
                        </a:lnSpc>
                        <a:spcBef>
                          <a:spcPts val="1000"/>
                        </a:spcBef>
                        <a:spcAft>
                          <a:spcPts val="1000"/>
                        </a:spcAft>
                        <a:buNone/>
                      </a:pPr>
                      <a:r>
                        <a:rPr lang="en" sz="1000"/>
                        <a:t>—</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000000">
                        <a:alpha val="0"/>
                      </a:srgbClr>
                    </a:solidFill>
                  </a:tcPr>
                </a:tc>
              </a:tr>
              <a:tr h="513700">
                <a:tc>
                  <a:txBody>
                    <a:bodyPr/>
                    <a:lstStyle/>
                    <a:p>
                      <a:pPr indent="0" lvl="0" marL="0" rtl="0" algn="l">
                        <a:lnSpc>
                          <a:spcPct val="115000"/>
                        </a:lnSpc>
                        <a:spcBef>
                          <a:spcPts val="1000"/>
                        </a:spcBef>
                        <a:spcAft>
                          <a:spcPts val="1000"/>
                        </a:spcAft>
                        <a:buNone/>
                      </a:pPr>
                      <a:r>
                        <a:rPr lang="en" sz="1000"/>
                        <a:t>Found in Top 5</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F6F6F6"/>
                    </a:solidFill>
                  </a:tcPr>
                </a:tc>
                <a:tc>
                  <a:txBody>
                    <a:bodyPr/>
                    <a:lstStyle/>
                    <a:p>
                      <a:pPr indent="0" lvl="0" marL="0" rtl="0" algn="l">
                        <a:lnSpc>
                          <a:spcPct val="115000"/>
                        </a:lnSpc>
                        <a:spcBef>
                          <a:spcPts val="1000"/>
                        </a:spcBef>
                        <a:spcAft>
                          <a:spcPts val="1000"/>
                        </a:spcAft>
                        <a:buNone/>
                      </a:pPr>
                      <a:r>
                        <a:rPr lang="en" sz="1000"/>
                        <a:t>53</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F6F6F6"/>
                    </a:solidFill>
                  </a:tcPr>
                </a:tc>
                <a:tc>
                  <a:txBody>
                    <a:bodyPr/>
                    <a:lstStyle/>
                    <a:p>
                      <a:pPr indent="0" lvl="0" marL="0" rtl="0" algn="l">
                        <a:lnSpc>
                          <a:spcPct val="115000"/>
                        </a:lnSpc>
                        <a:spcBef>
                          <a:spcPts val="1000"/>
                        </a:spcBef>
                        <a:spcAft>
                          <a:spcPts val="1000"/>
                        </a:spcAft>
                        <a:buNone/>
                      </a:pPr>
                      <a:r>
                        <a:rPr lang="en" sz="1000"/>
                        <a:t>56</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F6F6F6"/>
                    </a:solidFill>
                  </a:tcPr>
                </a:tc>
                <a:tc>
                  <a:txBody>
                    <a:bodyPr/>
                    <a:lstStyle/>
                    <a:p>
                      <a:pPr indent="0" lvl="0" marL="0" rtl="0" algn="l">
                        <a:lnSpc>
                          <a:spcPct val="115000"/>
                        </a:lnSpc>
                        <a:spcBef>
                          <a:spcPts val="1000"/>
                        </a:spcBef>
                        <a:spcAft>
                          <a:spcPts val="1000"/>
                        </a:spcAft>
                        <a:buNone/>
                      </a:pPr>
                      <a:r>
                        <a:rPr lang="en" sz="1000"/>
                        <a:t>+3</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F6F6F6"/>
                    </a:solidFill>
                  </a:tcPr>
                </a:tc>
              </a:tr>
              <a:tr h="513700">
                <a:tc>
                  <a:txBody>
                    <a:bodyPr/>
                    <a:lstStyle/>
                    <a:p>
                      <a:pPr indent="0" lvl="0" marL="0" rtl="0" algn="l">
                        <a:lnSpc>
                          <a:spcPct val="115000"/>
                        </a:lnSpc>
                        <a:spcBef>
                          <a:spcPts val="1000"/>
                        </a:spcBef>
                        <a:spcAft>
                          <a:spcPts val="1000"/>
                        </a:spcAft>
                        <a:buNone/>
                      </a:pPr>
                      <a:r>
                        <a:rPr lang="en" sz="1000"/>
                        <a:t>Top-5 Recall</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chemeClr val="lt1"/>
                    </a:solidFill>
                  </a:tcPr>
                </a:tc>
                <a:tc>
                  <a:txBody>
                    <a:bodyPr/>
                    <a:lstStyle/>
                    <a:p>
                      <a:pPr indent="0" lvl="0" marL="0" rtl="0" algn="l">
                        <a:lnSpc>
                          <a:spcPct val="115000"/>
                        </a:lnSpc>
                        <a:spcBef>
                          <a:spcPts val="1000"/>
                        </a:spcBef>
                        <a:spcAft>
                          <a:spcPts val="1000"/>
                        </a:spcAft>
                        <a:buNone/>
                      </a:pPr>
                      <a:r>
                        <a:rPr lang="en" sz="1000"/>
                        <a:t>55.8%</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chemeClr val="lt1"/>
                    </a:solidFill>
                  </a:tcPr>
                </a:tc>
                <a:tc>
                  <a:txBody>
                    <a:bodyPr/>
                    <a:lstStyle/>
                    <a:p>
                      <a:pPr indent="0" lvl="0" marL="0" rtl="0" algn="l">
                        <a:lnSpc>
                          <a:spcPct val="115000"/>
                        </a:lnSpc>
                        <a:spcBef>
                          <a:spcPts val="1000"/>
                        </a:spcBef>
                        <a:spcAft>
                          <a:spcPts val="1000"/>
                        </a:spcAft>
                        <a:buNone/>
                      </a:pPr>
                      <a:r>
                        <a:rPr lang="en" sz="1000"/>
                        <a:t>58.9%</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chemeClr val="lt1"/>
                    </a:solidFill>
                  </a:tcPr>
                </a:tc>
                <a:tc>
                  <a:txBody>
                    <a:bodyPr/>
                    <a:lstStyle/>
                    <a:p>
                      <a:pPr indent="0" lvl="0" marL="0" rtl="0" algn="l">
                        <a:lnSpc>
                          <a:spcPct val="115000"/>
                        </a:lnSpc>
                        <a:spcBef>
                          <a:spcPts val="1000"/>
                        </a:spcBef>
                        <a:spcAft>
                          <a:spcPts val="1000"/>
                        </a:spcAft>
                        <a:buNone/>
                      </a:pPr>
                      <a:r>
                        <a:rPr lang="en" sz="1000"/>
                        <a:t>+3.2%</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chemeClr val="lt1"/>
                    </a:solidFill>
                  </a:tcPr>
                </a:tc>
              </a:tr>
              <a:tr h="513700">
                <a:tc>
                  <a:txBody>
                    <a:bodyPr/>
                    <a:lstStyle/>
                    <a:p>
                      <a:pPr indent="0" lvl="0" marL="0" rtl="0" algn="l">
                        <a:lnSpc>
                          <a:spcPct val="115000"/>
                        </a:lnSpc>
                        <a:spcBef>
                          <a:spcPts val="1000"/>
                        </a:spcBef>
                        <a:spcAft>
                          <a:spcPts val="1000"/>
                        </a:spcAft>
                        <a:buNone/>
                      </a:pPr>
                      <a:r>
                        <a:rPr lang="en" sz="1000"/>
                        <a:t>MRR</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F6F6F6"/>
                    </a:solidFill>
                  </a:tcPr>
                </a:tc>
                <a:tc>
                  <a:txBody>
                    <a:bodyPr/>
                    <a:lstStyle/>
                    <a:p>
                      <a:pPr indent="0" lvl="0" marL="0" rtl="0" algn="l">
                        <a:lnSpc>
                          <a:spcPct val="115000"/>
                        </a:lnSpc>
                        <a:spcBef>
                          <a:spcPts val="1000"/>
                        </a:spcBef>
                        <a:spcAft>
                          <a:spcPts val="1000"/>
                        </a:spcAft>
                        <a:buNone/>
                      </a:pPr>
                      <a:r>
                        <a:rPr lang="en" sz="1000"/>
                        <a:t>0.521</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F6F6F6"/>
                    </a:solidFill>
                  </a:tcPr>
                </a:tc>
                <a:tc>
                  <a:txBody>
                    <a:bodyPr/>
                    <a:lstStyle/>
                    <a:p>
                      <a:pPr indent="0" lvl="0" marL="0" rtl="0" algn="l">
                        <a:lnSpc>
                          <a:spcPct val="115000"/>
                        </a:lnSpc>
                        <a:spcBef>
                          <a:spcPts val="1000"/>
                        </a:spcBef>
                        <a:spcAft>
                          <a:spcPts val="1000"/>
                        </a:spcAft>
                        <a:buNone/>
                      </a:pPr>
                      <a:r>
                        <a:rPr lang="en" sz="1000"/>
                        <a:t>0.563</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F6F6F6"/>
                    </a:solidFill>
                  </a:tcPr>
                </a:tc>
                <a:tc>
                  <a:txBody>
                    <a:bodyPr/>
                    <a:lstStyle/>
                    <a:p>
                      <a:pPr indent="0" lvl="0" marL="0" rtl="0" algn="l">
                        <a:lnSpc>
                          <a:spcPct val="115000"/>
                        </a:lnSpc>
                        <a:spcBef>
                          <a:spcPts val="1000"/>
                        </a:spcBef>
                        <a:spcAft>
                          <a:spcPts val="1000"/>
                        </a:spcAft>
                        <a:buNone/>
                      </a:pPr>
                      <a:r>
                        <a:rPr lang="en" sz="1000"/>
                        <a:t>+0.042</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F6F6F6"/>
                    </a:solidFill>
                  </a:tcPr>
                </a:tc>
              </a:tr>
              <a:tr h="513700">
                <a:tc>
                  <a:txBody>
                    <a:bodyPr/>
                    <a:lstStyle/>
                    <a:p>
                      <a:pPr indent="0" lvl="0" marL="0" rtl="0" algn="l">
                        <a:lnSpc>
                          <a:spcPct val="115000"/>
                        </a:lnSpc>
                        <a:spcBef>
                          <a:spcPts val="1000"/>
                        </a:spcBef>
                        <a:spcAft>
                          <a:spcPts val="1000"/>
                        </a:spcAft>
                        <a:buNone/>
                      </a:pPr>
                      <a:r>
                        <a:rPr lang="en" sz="1000"/>
                        <a:t>Avg Chunk Coverage</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000000">
                        <a:alpha val="0"/>
                      </a:srgbClr>
                    </a:solidFill>
                  </a:tcPr>
                </a:tc>
                <a:tc>
                  <a:txBody>
                    <a:bodyPr/>
                    <a:lstStyle/>
                    <a:p>
                      <a:pPr indent="0" lvl="0" marL="0" rtl="0" algn="l">
                        <a:lnSpc>
                          <a:spcPct val="115000"/>
                        </a:lnSpc>
                        <a:spcBef>
                          <a:spcPts val="1000"/>
                        </a:spcBef>
                        <a:spcAft>
                          <a:spcPts val="1000"/>
                        </a:spcAft>
                        <a:buNone/>
                      </a:pPr>
                      <a:r>
                        <a:rPr lang="en" sz="1000"/>
                        <a:t>0.927</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000000">
                        <a:alpha val="0"/>
                      </a:srgbClr>
                    </a:solidFill>
                  </a:tcPr>
                </a:tc>
                <a:tc>
                  <a:txBody>
                    <a:bodyPr/>
                    <a:lstStyle/>
                    <a:p>
                      <a:pPr indent="0" lvl="0" marL="0" rtl="0" algn="l">
                        <a:lnSpc>
                          <a:spcPct val="115000"/>
                        </a:lnSpc>
                        <a:spcBef>
                          <a:spcPts val="1000"/>
                        </a:spcBef>
                        <a:spcAft>
                          <a:spcPts val="1000"/>
                        </a:spcAft>
                        <a:buNone/>
                      </a:pPr>
                      <a:r>
                        <a:rPr lang="en" sz="1000"/>
                        <a:t>0.923</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000000">
                        <a:alpha val="0"/>
                      </a:srgbClr>
                    </a:solidFill>
                  </a:tcPr>
                </a:tc>
                <a:tc>
                  <a:txBody>
                    <a:bodyPr/>
                    <a:lstStyle/>
                    <a:p>
                      <a:pPr indent="0" lvl="0" marL="0" rtl="0" algn="l">
                        <a:lnSpc>
                          <a:spcPct val="115000"/>
                        </a:lnSpc>
                        <a:spcBef>
                          <a:spcPts val="1000"/>
                        </a:spcBef>
                        <a:spcAft>
                          <a:spcPts val="1000"/>
                        </a:spcAft>
                        <a:buNone/>
                      </a:pPr>
                      <a:r>
                        <a:rPr lang="en" sz="1000"/>
                        <a:t>-0.004</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000000">
                        <a:alpha val="0"/>
                      </a:srgbClr>
                    </a:solidFill>
                  </a:tcPr>
                </a:tc>
              </a:tr>
              <a:tr h="513700">
                <a:tc>
                  <a:txBody>
                    <a:bodyPr/>
                    <a:lstStyle/>
                    <a:p>
                      <a:pPr indent="0" lvl="0" marL="0" rtl="0" algn="l">
                        <a:lnSpc>
                          <a:spcPct val="115000"/>
                        </a:lnSpc>
                        <a:spcBef>
                          <a:spcPts val="1000"/>
                        </a:spcBef>
                        <a:spcAft>
                          <a:spcPts val="1000"/>
                        </a:spcAft>
                        <a:buNone/>
                      </a:pPr>
                      <a:r>
                        <a:rPr lang="en" sz="1000"/>
                        <a:t>Avg Metadata Accuracy</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F6F6F6"/>
                    </a:solidFill>
                  </a:tcPr>
                </a:tc>
                <a:tc>
                  <a:txBody>
                    <a:bodyPr/>
                    <a:lstStyle/>
                    <a:p>
                      <a:pPr indent="0" lvl="0" marL="0" rtl="0" algn="l">
                        <a:lnSpc>
                          <a:spcPct val="115000"/>
                        </a:lnSpc>
                        <a:spcBef>
                          <a:spcPts val="1000"/>
                        </a:spcBef>
                        <a:spcAft>
                          <a:spcPts val="1000"/>
                        </a:spcAft>
                        <a:buNone/>
                      </a:pPr>
                      <a:r>
                        <a:rPr lang="en" sz="1000"/>
                        <a:t>0.835</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F6F6F6"/>
                    </a:solidFill>
                  </a:tcPr>
                </a:tc>
                <a:tc>
                  <a:txBody>
                    <a:bodyPr/>
                    <a:lstStyle/>
                    <a:p>
                      <a:pPr indent="0" lvl="0" marL="0" rtl="0" algn="l">
                        <a:lnSpc>
                          <a:spcPct val="115000"/>
                        </a:lnSpc>
                        <a:spcBef>
                          <a:spcPts val="1000"/>
                        </a:spcBef>
                        <a:spcAft>
                          <a:spcPts val="1000"/>
                        </a:spcAft>
                        <a:buNone/>
                      </a:pPr>
                      <a:r>
                        <a:rPr lang="en" sz="1000"/>
                        <a:t>0.845</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F6F6F6"/>
                    </a:solidFill>
                  </a:tcPr>
                </a:tc>
                <a:tc>
                  <a:txBody>
                    <a:bodyPr/>
                    <a:lstStyle/>
                    <a:p>
                      <a:pPr indent="0" lvl="0" marL="0" rtl="0" algn="l">
                        <a:lnSpc>
                          <a:spcPct val="115000"/>
                        </a:lnSpc>
                        <a:spcBef>
                          <a:spcPts val="1000"/>
                        </a:spcBef>
                        <a:spcAft>
                          <a:spcPts val="1000"/>
                        </a:spcAft>
                        <a:buNone/>
                      </a:pPr>
                      <a:r>
                        <a:rPr lang="en" sz="1000"/>
                        <a:t>+0.009</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F6F6F6"/>
                    </a:solidFill>
                  </a:tcPr>
                </a:tc>
              </a:tr>
              <a:tr h="513700">
                <a:tc>
                  <a:txBody>
                    <a:bodyPr/>
                    <a:lstStyle/>
                    <a:p>
                      <a:pPr indent="0" lvl="0" marL="0" rtl="0" algn="l">
                        <a:lnSpc>
                          <a:spcPct val="115000"/>
                        </a:lnSpc>
                        <a:spcBef>
                          <a:spcPts val="1000"/>
                        </a:spcBef>
                        <a:spcAft>
                          <a:spcPts val="1000"/>
                        </a:spcAft>
                        <a:buNone/>
                      </a:pPr>
                      <a:r>
                        <a:rPr lang="en" sz="1000"/>
                        <a:t>Negative cases recognition</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F6F6F6"/>
                    </a:solidFill>
                  </a:tcPr>
                </a:tc>
                <a:tc>
                  <a:txBody>
                    <a:bodyPr/>
                    <a:lstStyle/>
                    <a:p>
                      <a:pPr indent="0" lvl="0" marL="0" rtl="0" algn="l">
                        <a:lnSpc>
                          <a:spcPct val="115000"/>
                        </a:lnSpc>
                        <a:spcBef>
                          <a:spcPts val="1000"/>
                        </a:spcBef>
                        <a:spcAft>
                          <a:spcPts val="1000"/>
                        </a:spcAft>
                        <a:buNone/>
                      </a:pPr>
                      <a:r>
                        <a:rPr lang="en" sz="1000"/>
                        <a:t>1.000</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F6F6F6"/>
                    </a:solidFill>
                  </a:tcPr>
                </a:tc>
                <a:tc>
                  <a:txBody>
                    <a:bodyPr/>
                    <a:lstStyle/>
                    <a:p>
                      <a:pPr indent="0" lvl="0" marL="0" rtl="0" algn="l">
                        <a:lnSpc>
                          <a:spcPct val="115000"/>
                        </a:lnSpc>
                        <a:spcBef>
                          <a:spcPts val="1000"/>
                        </a:spcBef>
                        <a:spcAft>
                          <a:spcPts val="1000"/>
                        </a:spcAft>
                        <a:buNone/>
                      </a:pPr>
                      <a:r>
                        <a:rPr lang="en" sz="1000"/>
                        <a:t>1.000</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F6F6F6"/>
                    </a:solidFill>
                  </a:tcPr>
                </a:tc>
                <a:tc>
                  <a:txBody>
                    <a:bodyPr/>
                    <a:lstStyle/>
                    <a:p>
                      <a:pPr indent="0" lvl="0" marL="0" rtl="0" algn="l">
                        <a:lnSpc>
                          <a:spcPct val="115000"/>
                        </a:lnSpc>
                        <a:spcBef>
                          <a:spcPts val="1000"/>
                        </a:spcBef>
                        <a:spcAft>
                          <a:spcPts val="1000"/>
                        </a:spcAft>
                        <a:buClr>
                          <a:schemeClr val="dk1"/>
                        </a:buClr>
                        <a:buSzPts val="1100"/>
                        <a:buFont typeface="Arial"/>
                        <a:buNone/>
                      </a:pPr>
                      <a:r>
                        <a:rPr lang="en" sz="1000">
                          <a:solidFill>
                            <a:schemeClr val="dk1"/>
                          </a:solidFill>
                        </a:rPr>
                        <a:t>—</a:t>
                      </a:r>
                      <a:endParaRPr sz="1000"/>
                    </a:p>
                  </a:txBody>
                  <a:tcPr marT="57150" marB="57150" marR="123825" marL="123825">
                    <a:lnL cap="flat" cmpd="sng" w="3800">
                      <a:solidFill>
                        <a:schemeClr val="dk2"/>
                      </a:solidFill>
                      <a:prstDash val="solid"/>
                      <a:round/>
                      <a:headEnd len="sm" w="sm" type="none"/>
                      <a:tailEnd len="sm" w="sm" type="none"/>
                    </a:lnL>
                    <a:lnR cap="flat" cmpd="sng" w="3800">
                      <a:solidFill>
                        <a:schemeClr val="dk2"/>
                      </a:solidFill>
                      <a:prstDash val="solid"/>
                      <a:round/>
                      <a:headEnd len="sm" w="sm" type="none"/>
                      <a:tailEnd len="sm" w="sm" type="none"/>
                    </a:lnR>
                    <a:lnT cap="flat" cmpd="sng" w="3800">
                      <a:solidFill>
                        <a:schemeClr val="dk2"/>
                      </a:solidFill>
                      <a:prstDash val="solid"/>
                      <a:round/>
                      <a:headEnd len="sm" w="sm" type="none"/>
                      <a:tailEnd len="sm" w="sm" type="none"/>
                    </a:lnT>
                    <a:lnB cap="flat" cmpd="sng" w="3800">
                      <a:solidFill>
                        <a:schemeClr val="dk2"/>
                      </a:solidFill>
                      <a:prstDash val="solid"/>
                      <a:round/>
                      <a:headEnd len="sm" w="sm" type="none"/>
                      <a:tailEnd len="sm" w="sm" type="none"/>
                    </a:lnB>
                    <a:solidFill>
                      <a:srgbClr val="F6F6F6"/>
                    </a:solidFill>
                  </a:tcPr>
                </a:tc>
              </a:tr>
            </a:tbl>
          </a:graphicData>
        </a:graphic>
      </p:graphicFrame>
      <p:pic>
        <p:nvPicPr>
          <p:cNvPr id="547" name="Google Shape;547;p55"/>
          <p:cNvPicPr preferRelativeResize="0"/>
          <p:nvPr/>
        </p:nvPicPr>
        <p:blipFill>
          <a:blip r:embed="rId3">
            <a:alphaModFix/>
          </a:blip>
          <a:stretch>
            <a:fillRect/>
          </a:stretch>
        </p:blipFill>
        <p:spPr>
          <a:xfrm>
            <a:off x="311700" y="1543401"/>
            <a:ext cx="4154952" cy="259682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152D47"/>
                </a:solidFill>
                <a:latin typeface="Inter"/>
                <a:ea typeface="Inter"/>
                <a:cs typeface="Inter"/>
                <a:sym typeface="Inter"/>
              </a:rPr>
              <a:t>Rank Distribution and Performance by Difficulty</a:t>
            </a:r>
            <a:endParaRPr sz="2700">
              <a:latin typeface="Inter"/>
              <a:ea typeface="Inter"/>
              <a:cs typeface="Inter"/>
              <a:sym typeface="Inter"/>
            </a:endParaRPr>
          </a:p>
        </p:txBody>
      </p:sp>
      <p:graphicFrame>
        <p:nvGraphicFramePr>
          <p:cNvPr id="553" name="Google Shape;553;p56"/>
          <p:cNvGraphicFramePr/>
          <p:nvPr/>
        </p:nvGraphicFramePr>
        <p:xfrm>
          <a:off x="881050" y="1373975"/>
          <a:ext cx="3000000" cy="3000000"/>
        </p:xfrm>
        <a:graphic>
          <a:graphicData uri="http://schemas.openxmlformats.org/drawingml/2006/table">
            <a:tbl>
              <a:tblPr>
                <a:noFill/>
                <a:tableStyleId>{FB4CCBDD-688F-431C-AFE4-4F392CC961CA}</a:tableStyleId>
              </a:tblPr>
              <a:tblGrid>
                <a:gridCol w="705200"/>
                <a:gridCol w="831375"/>
                <a:gridCol w="720025"/>
                <a:gridCol w="972400"/>
              </a:tblGrid>
              <a:tr h="266700">
                <a:tc>
                  <a:txBody>
                    <a:bodyPr/>
                    <a:lstStyle/>
                    <a:p>
                      <a:pPr indent="0" lvl="0" marL="0" rtl="0" algn="l">
                        <a:lnSpc>
                          <a:spcPct val="115000"/>
                        </a:lnSpc>
                        <a:spcBef>
                          <a:spcPts val="1000"/>
                        </a:spcBef>
                        <a:spcAft>
                          <a:spcPts val="1000"/>
                        </a:spcAft>
                        <a:buNone/>
                      </a:pPr>
                      <a:r>
                        <a:rPr b="1" lang="en" sz="1000"/>
                        <a:t>Rank</a:t>
                      </a:r>
                      <a:endParaRPr b="1"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b="1" lang="en" sz="1000"/>
                        <a:t>Baseline</a:t>
                      </a:r>
                      <a:endParaRPr b="1"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b="1" lang="en" sz="1000"/>
                        <a:t>Hybrid</a:t>
                      </a:r>
                      <a:endParaRPr b="1"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b="1" lang="en" sz="1000"/>
                        <a:t>Difference</a:t>
                      </a:r>
                      <a:endParaRPr b="1"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r>
              <a:tr h="266700">
                <a:tc>
                  <a:txBody>
                    <a:bodyPr/>
                    <a:lstStyle/>
                    <a:p>
                      <a:pPr indent="0" lvl="0" marL="0" rtl="0" algn="l">
                        <a:lnSpc>
                          <a:spcPct val="115000"/>
                        </a:lnSpc>
                        <a:spcBef>
                          <a:spcPts val="1000"/>
                        </a:spcBef>
                        <a:spcAft>
                          <a:spcPts val="1000"/>
                        </a:spcAft>
                        <a:buNone/>
                      </a:pPr>
                      <a:r>
                        <a:rPr lang="en" sz="1000"/>
                        <a:t>Rank 1</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48</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52</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+4</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r>
              <a:tr h="266700">
                <a:tc>
                  <a:txBody>
                    <a:bodyPr/>
                    <a:lstStyle/>
                    <a:p>
                      <a:pPr indent="0" lvl="0" marL="0" rtl="0" algn="l">
                        <a:lnSpc>
                          <a:spcPct val="115000"/>
                        </a:lnSpc>
                        <a:spcBef>
                          <a:spcPts val="1000"/>
                        </a:spcBef>
                        <a:spcAft>
                          <a:spcPts val="1000"/>
                        </a:spcAft>
                        <a:buNone/>
                      </a:pPr>
                      <a:r>
                        <a:rPr lang="en" sz="1000"/>
                        <a:t>Rank 2</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1</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1</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0</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r>
              <a:tr h="266700">
                <a:tc>
                  <a:txBody>
                    <a:bodyPr/>
                    <a:lstStyle/>
                    <a:p>
                      <a:pPr indent="0" lvl="0" marL="0" rtl="0" algn="l">
                        <a:lnSpc>
                          <a:spcPct val="115000"/>
                        </a:lnSpc>
                        <a:spcBef>
                          <a:spcPts val="1000"/>
                        </a:spcBef>
                        <a:spcAft>
                          <a:spcPts val="1000"/>
                        </a:spcAft>
                        <a:buNone/>
                      </a:pPr>
                      <a:r>
                        <a:rPr lang="en" sz="1000"/>
                        <a:t>Rank 3</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1</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3</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+2</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r>
              <a:tr h="266700">
                <a:tc>
                  <a:txBody>
                    <a:bodyPr/>
                    <a:lstStyle/>
                    <a:p>
                      <a:pPr indent="0" lvl="0" marL="0" rtl="0" algn="l">
                        <a:lnSpc>
                          <a:spcPct val="115000"/>
                        </a:lnSpc>
                        <a:spcBef>
                          <a:spcPts val="1000"/>
                        </a:spcBef>
                        <a:spcAft>
                          <a:spcPts val="1000"/>
                        </a:spcAft>
                        <a:buNone/>
                      </a:pPr>
                      <a:r>
                        <a:rPr lang="en" sz="1000"/>
                        <a:t>Rank 4</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2</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0</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-2</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r>
              <a:tr h="266700">
                <a:tc>
                  <a:txBody>
                    <a:bodyPr/>
                    <a:lstStyle/>
                    <a:p>
                      <a:pPr indent="0" lvl="0" marL="0" rtl="0" algn="l">
                        <a:lnSpc>
                          <a:spcPct val="115000"/>
                        </a:lnSpc>
                        <a:spcBef>
                          <a:spcPts val="1000"/>
                        </a:spcBef>
                        <a:spcAft>
                          <a:spcPts val="1000"/>
                        </a:spcAft>
                        <a:buNone/>
                      </a:pPr>
                      <a:r>
                        <a:rPr lang="en" sz="1000"/>
                        <a:t>Rank 5</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1</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0</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-1</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r>
            </a:tbl>
          </a:graphicData>
        </a:graphic>
      </p:graphicFrame>
      <p:sp>
        <p:nvSpPr>
          <p:cNvPr id="554" name="Google Shape;554;p56"/>
          <p:cNvSpPr/>
          <p:nvPr/>
        </p:nvSpPr>
        <p:spPr>
          <a:xfrm>
            <a:off x="500881" y="3075161"/>
            <a:ext cx="8141400" cy="414600"/>
          </a:xfrm>
          <a:prstGeom prst="rect">
            <a:avLst/>
          </a:prstGeom>
          <a:solidFill>
            <a:srgbClr val="FFFFFF">
              <a:alpha val="392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sz="800">
              <a:latin typeface="Inter"/>
              <a:ea typeface="Inter"/>
              <a:cs typeface="Inter"/>
              <a:sym typeface="Inter"/>
            </a:endParaRPr>
          </a:p>
        </p:txBody>
      </p:sp>
      <p:pic>
        <p:nvPicPr>
          <p:cNvPr id="555" name="Google Shape;555;p56"/>
          <p:cNvPicPr preferRelativeResize="0"/>
          <p:nvPr/>
        </p:nvPicPr>
        <p:blipFill>
          <a:blip r:embed="rId3">
            <a:alphaModFix/>
          </a:blip>
          <a:stretch>
            <a:fillRect/>
          </a:stretch>
        </p:blipFill>
        <p:spPr>
          <a:xfrm>
            <a:off x="4451800" y="1669400"/>
            <a:ext cx="4266700" cy="26667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152D47"/>
                </a:solidFill>
                <a:latin typeface="Inter"/>
                <a:ea typeface="Inter"/>
                <a:cs typeface="Inter"/>
                <a:sym typeface="Inter"/>
              </a:rPr>
              <a:t>Rank Distribution and Performance by Difficulty</a:t>
            </a:r>
            <a:endParaRPr sz="2700">
              <a:latin typeface="Inter"/>
              <a:ea typeface="Inter"/>
              <a:cs typeface="Inter"/>
              <a:sym typeface="Inter"/>
            </a:endParaRPr>
          </a:p>
        </p:txBody>
      </p:sp>
      <p:graphicFrame>
        <p:nvGraphicFramePr>
          <p:cNvPr id="561" name="Google Shape;561;p57"/>
          <p:cNvGraphicFramePr/>
          <p:nvPr/>
        </p:nvGraphicFramePr>
        <p:xfrm>
          <a:off x="4510100" y="1826413"/>
          <a:ext cx="3000000" cy="3000000"/>
        </p:xfrm>
        <a:graphic>
          <a:graphicData uri="http://schemas.openxmlformats.org/drawingml/2006/table">
            <a:tbl>
              <a:tblPr>
                <a:noFill/>
                <a:tableStyleId>{FB4CCBDD-688F-431C-AFE4-4F392CC961CA}</a:tableStyleId>
              </a:tblPr>
              <a:tblGrid>
                <a:gridCol w="819150"/>
                <a:gridCol w="619125"/>
                <a:gridCol w="1076325"/>
                <a:gridCol w="971550"/>
                <a:gridCol w="647700"/>
              </a:tblGrid>
              <a:tr h="409575">
                <a:tc>
                  <a:txBody>
                    <a:bodyPr/>
                    <a:lstStyle/>
                    <a:p>
                      <a:pPr indent="0" lvl="0" marL="0" rtl="0" algn="l">
                        <a:lnSpc>
                          <a:spcPct val="115000"/>
                        </a:lnSpc>
                        <a:spcBef>
                          <a:spcPts val="1000"/>
                        </a:spcBef>
                        <a:spcAft>
                          <a:spcPts val="1000"/>
                        </a:spcAft>
                        <a:buNone/>
                      </a:pPr>
                      <a:r>
                        <a:rPr b="1" lang="en" sz="1000"/>
                        <a:t>Difficulty</a:t>
                      </a:r>
                      <a:endParaRPr b="1"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b="1" lang="en" sz="1000"/>
                        <a:t>Count</a:t>
                      </a:r>
                      <a:endParaRPr b="1"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b="1" lang="en" sz="1000"/>
                        <a:t>Baseline Recall</a:t>
                      </a:r>
                      <a:endParaRPr b="1"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b="1" lang="en" sz="1000"/>
                        <a:t>Hybrid Recall</a:t>
                      </a:r>
                      <a:endParaRPr b="1"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b="1" lang="en" sz="1000"/>
                        <a:t>Diff</a:t>
                      </a:r>
                      <a:endParaRPr b="1"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r>
              <a:tr h="266700">
                <a:tc>
                  <a:txBody>
                    <a:bodyPr/>
                    <a:lstStyle/>
                    <a:p>
                      <a:pPr indent="0" lvl="0" marL="0" rtl="0" algn="l">
                        <a:lnSpc>
                          <a:spcPct val="115000"/>
                        </a:lnSpc>
                        <a:spcBef>
                          <a:spcPts val="1000"/>
                        </a:spcBef>
                        <a:spcAft>
                          <a:spcPts val="1000"/>
                        </a:spcAft>
                        <a:buNone/>
                      </a:pPr>
                      <a:r>
                        <a:rPr lang="en" sz="1000"/>
                        <a:t>Easy</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47</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57.4%</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61.7%</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+4.3%</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r>
              <a:tr h="266700">
                <a:tc>
                  <a:txBody>
                    <a:bodyPr/>
                    <a:lstStyle/>
                    <a:p>
                      <a:pPr indent="0" lvl="0" marL="0" rtl="0" algn="l">
                        <a:lnSpc>
                          <a:spcPct val="115000"/>
                        </a:lnSpc>
                        <a:spcBef>
                          <a:spcPts val="1000"/>
                        </a:spcBef>
                        <a:spcAft>
                          <a:spcPts val="1000"/>
                        </a:spcAft>
                        <a:buNone/>
                      </a:pPr>
                      <a:r>
                        <a:rPr lang="en" sz="1000"/>
                        <a:t>Medium</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25</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60.0%</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60.0%</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0.0%</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r>
              <a:tr h="266700">
                <a:tc>
                  <a:txBody>
                    <a:bodyPr/>
                    <a:lstStyle/>
                    <a:p>
                      <a:pPr indent="0" lvl="0" marL="0" rtl="0" algn="l">
                        <a:lnSpc>
                          <a:spcPct val="115000"/>
                        </a:lnSpc>
                        <a:spcBef>
                          <a:spcPts val="1000"/>
                        </a:spcBef>
                        <a:spcAft>
                          <a:spcPts val="1000"/>
                        </a:spcAft>
                        <a:buNone/>
                      </a:pPr>
                      <a:r>
                        <a:rPr lang="en" sz="1000"/>
                        <a:t>Hard</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23</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47.8%</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52.2%</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c>
                  <a:txBody>
                    <a:bodyPr/>
                    <a:lstStyle/>
                    <a:p>
                      <a:pPr indent="0" lvl="0" marL="0" rtl="0" algn="l">
                        <a:lnSpc>
                          <a:spcPct val="115000"/>
                        </a:lnSpc>
                        <a:spcBef>
                          <a:spcPts val="1000"/>
                        </a:spcBef>
                        <a:spcAft>
                          <a:spcPts val="1000"/>
                        </a:spcAft>
                        <a:buNone/>
                      </a:pPr>
                      <a:r>
                        <a:rPr lang="en" sz="1000"/>
                        <a:t>+4.3</a:t>
                      </a:r>
                      <a:endParaRPr sz="1000"/>
                    </a:p>
                  </a:txBody>
                  <a:tcPr marT="57150" marB="57150" marR="123825" marL="123825">
                    <a:lnL cap="flat" cmpd="sng" w="3800">
                      <a:solidFill>
                        <a:srgbClr val="454545"/>
                      </a:solidFill>
                      <a:prstDash val="solid"/>
                      <a:round/>
                      <a:headEnd len="sm" w="sm" type="none"/>
                      <a:tailEnd len="sm" w="sm" type="none"/>
                    </a:lnL>
                    <a:lnR cap="flat" cmpd="sng" w="3800">
                      <a:solidFill>
                        <a:srgbClr val="454545"/>
                      </a:solidFill>
                      <a:prstDash val="solid"/>
                      <a:round/>
                      <a:headEnd len="sm" w="sm" type="none"/>
                      <a:tailEnd len="sm" w="sm" type="none"/>
                    </a:lnR>
                    <a:lnT cap="flat" cmpd="sng" w="3800">
                      <a:solidFill>
                        <a:srgbClr val="454545"/>
                      </a:solidFill>
                      <a:prstDash val="solid"/>
                      <a:round/>
                      <a:headEnd len="sm" w="sm" type="none"/>
                      <a:tailEnd len="sm" w="sm" type="none"/>
                    </a:lnT>
                    <a:lnB cap="flat" cmpd="sng" w="3800">
                      <a:solidFill>
                        <a:srgbClr val="454545"/>
                      </a:solidFill>
                      <a:prstDash val="solid"/>
                      <a:round/>
                      <a:headEnd len="sm" w="sm" type="none"/>
                      <a:tailEnd len="sm" w="sm" type="none"/>
                    </a:lnB>
                  </a:tcPr>
                </a:tc>
              </a:tr>
            </a:tbl>
          </a:graphicData>
        </a:graphic>
      </p:graphicFrame>
      <p:sp>
        <p:nvSpPr>
          <p:cNvPr id="562" name="Google Shape;562;p57"/>
          <p:cNvSpPr/>
          <p:nvPr/>
        </p:nvSpPr>
        <p:spPr>
          <a:xfrm>
            <a:off x="500881" y="3075161"/>
            <a:ext cx="8141400" cy="414600"/>
          </a:xfrm>
          <a:prstGeom prst="rect">
            <a:avLst/>
          </a:prstGeom>
          <a:solidFill>
            <a:srgbClr val="FFFFFF">
              <a:alpha val="392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sz="800">
              <a:latin typeface="Inter"/>
              <a:ea typeface="Inter"/>
              <a:cs typeface="Inter"/>
              <a:sym typeface="Inter"/>
            </a:endParaRPr>
          </a:p>
        </p:txBody>
      </p:sp>
      <p:pic>
        <p:nvPicPr>
          <p:cNvPr id="563" name="Google Shape;563;p57"/>
          <p:cNvPicPr preferRelativeResize="0"/>
          <p:nvPr/>
        </p:nvPicPr>
        <p:blipFill>
          <a:blip r:embed="rId3">
            <a:alphaModFix/>
          </a:blip>
          <a:stretch>
            <a:fillRect/>
          </a:stretch>
        </p:blipFill>
        <p:spPr>
          <a:xfrm>
            <a:off x="311700" y="1769738"/>
            <a:ext cx="3945660" cy="2466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8"/>
          <p:cNvSpPr txBox="1"/>
          <p:nvPr>
            <p:ph type="ctrTitle"/>
          </p:nvPr>
        </p:nvSpPr>
        <p:spPr>
          <a:xfrm>
            <a:off x="389775" y="2000250"/>
            <a:ext cx="8520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latin typeface="Inter"/>
                <a:ea typeface="Inter"/>
                <a:cs typeface="Inter"/>
                <a:sym typeface="Inter"/>
              </a:rPr>
              <a:t>Summary &amp; </a:t>
            </a:r>
            <a:r>
              <a:rPr lang="en" sz="4000">
                <a:latin typeface="Inter"/>
                <a:ea typeface="Inter"/>
                <a:cs typeface="Inter"/>
                <a:sym typeface="Inter"/>
              </a:rPr>
              <a:t>Future Work </a:t>
            </a:r>
            <a:endParaRPr sz="4000">
              <a:latin typeface="Inter"/>
              <a:ea typeface="Inter"/>
              <a:cs typeface="Inter"/>
              <a:sym typeface="Int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Inter"/>
                <a:ea typeface="Inter"/>
                <a:cs typeface="Inter"/>
                <a:sym typeface="Inter"/>
              </a:rPr>
              <a:t>What We Delivered and Accomplished</a:t>
            </a:r>
            <a:endParaRPr sz="2700">
              <a:latin typeface="Inter"/>
              <a:ea typeface="Inter"/>
              <a:cs typeface="Inter"/>
              <a:sym typeface="Inter"/>
            </a:endParaRPr>
          </a:p>
        </p:txBody>
      </p:sp>
      <p:grpSp>
        <p:nvGrpSpPr>
          <p:cNvPr id="574" name="Google Shape;574;p59"/>
          <p:cNvGrpSpPr/>
          <p:nvPr/>
        </p:nvGrpSpPr>
        <p:grpSpPr>
          <a:xfrm>
            <a:off x="3345813" y="1218095"/>
            <a:ext cx="5493956" cy="3535217"/>
            <a:chOff x="737196" y="1394599"/>
            <a:chExt cx="7451452" cy="4172824"/>
          </a:xfrm>
        </p:grpSpPr>
        <p:pic>
          <p:nvPicPr>
            <p:cNvPr id="575" name="Google Shape;575;p59"/>
            <p:cNvPicPr preferRelativeResize="0"/>
            <p:nvPr/>
          </p:nvPicPr>
          <p:blipFill>
            <a:blip r:embed="rId3">
              <a:alphaModFix/>
            </a:blip>
            <a:stretch>
              <a:fillRect/>
            </a:stretch>
          </p:blipFill>
          <p:spPr>
            <a:xfrm>
              <a:off x="737196" y="1394599"/>
              <a:ext cx="7451452" cy="4172824"/>
            </a:xfrm>
            <a:prstGeom prst="rect">
              <a:avLst/>
            </a:prstGeom>
            <a:noFill/>
            <a:ln>
              <a:noFill/>
            </a:ln>
          </p:spPr>
        </p:pic>
        <p:pic>
          <p:nvPicPr>
            <p:cNvPr id="576" name="Google Shape;576;p59"/>
            <p:cNvPicPr preferRelativeResize="0"/>
            <p:nvPr/>
          </p:nvPicPr>
          <p:blipFill rotWithShape="1">
            <a:blip r:embed="rId4">
              <a:alphaModFix/>
            </a:blip>
            <a:srcRect b="0" l="4220" r="-7408" t="0"/>
            <a:stretch/>
          </p:blipFill>
          <p:spPr>
            <a:xfrm>
              <a:off x="2400274" y="1938603"/>
              <a:ext cx="4433474" cy="2444640"/>
            </a:xfrm>
            <a:prstGeom prst="rect">
              <a:avLst/>
            </a:prstGeom>
            <a:noFill/>
            <a:ln>
              <a:noFill/>
            </a:ln>
          </p:spPr>
        </p:pic>
      </p:grpSp>
      <p:sp>
        <p:nvSpPr>
          <p:cNvPr id="577" name="Google Shape;577;p59"/>
          <p:cNvSpPr txBox="1"/>
          <p:nvPr/>
        </p:nvSpPr>
        <p:spPr>
          <a:xfrm>
            <a:off x="311700" y="1375000"/>
            <a:ext cx="3026700" cy="3221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Low cost, containerized RAG system.</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Semantic search across 400K pages of legal code.</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Reduce hours of research and comparison to minutes</a:t>
            </a:r>
            <a:endParaRPr sz="18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0"/>
          <p:cNvSpPr/>
          <p:nvPr/>
        </p:nvSpPr>
        <p:spPr>
          <a:xfrm>
            <a:off x="4896050" y="1444422"/>
            <a:ext cx="3567900" cy="1487100"/>
          </a:xfrm>
          <a:prstGeom prst="roundRect">
            <a:avLst>
              <a:gd fmla="val 985" name="adj"/>
            </a:avLst>
          </a:prstGeom>
          <a:solidFill>
            <a:srgbClr val="F2EEEE"/>
          </a:solidFill>
          <a:ln>
            <a:noFill/>
          </a:ln>
        </p:spPr>
        <p:txBody>
          <a:bodyPr anchorCtr="0" anchor="ctr" bIns="37700" lIns="37700" spcFirstLastPara="1" rIns="37700" wrap="square" tIns="37700">
            <a:noAutofit/>
          </a:bodyPr>
          <a:lstStyle/>
          <a:p>
            <a:pPr indent="0" lvl="0" marL="0" rtl="0" algn="l">
              <a:spcBef>
                <a:spcPts val="0"/>
              </a:spcBef>
              <a:spcAft>
                <a:spcPts val="0"/>
              </a:spcAft>
              <a:buNone/>
            </a:pPr>
            <a:r>
              <a:t/>
            </a:r>
            <a:endParaRPr sz="923">
              <a:latin typeface="Inter"/>
              <a:ea typeface="Inter"/>
              <a:cs typeface="Inter"/>
              <a:sym typeface="Inter"/>
            </a:endParaRPr>
          </a:p>
        </p:txBody>
      </p:sp>
      <p:sp>
        <p:nvSpPr>
          <p:cNvPr id="583" name="Google Shape;583;p60"/>
          <p:cNvSpPr/>
          <p:nvPr/>
        </p:nvSpPr>
        <p:spPr>
          <a:xfrm>
            <a:off x="2797000" y="3050372"/>
            <a:ext cx="3567900" cy="1487100"/>
          </a:xfrm>
          <a:prstGeom prst="roundRect">
            <a:avLst>
              <a:gd fmla="val 985" name="adj"/>
            </a:avLst>
          </a:prstGeom>
          <a:solidFill>
            <a:srgbClr val="F2EEEE"/>
          </a:solidFill>
          <a:ln>
            <a:noFill/>
          </a:ln>
        </p:spPr>
        <p:txBody>
          <a:bodyPr anchorCtr="0" anchor="ctr" bIns="37700" lIns="37700" spcFirstLastPara="1" rIns="37700" wrap="square" tIns="37700">
            <a:noAutofit/>
          </a:bodyPr>
          <a:lstStyle/>
          <a:p>
            <a:pPr indent="0" lvl="0" marL="0" rtl="0" algn="l">
              <a:spcBef>
                <a:spcPts val="0"/>
              </a:spcBef>
              <a:spcAft>
                <a:spcPts val="0"/>
              </a:spcAft>
              <a:buNone/>
            </a:pPr>
            <a:r>
              <a:t/>
            </a:r>
            <a:endParaRPr sz="923">
              <a:latin typeface="Inter"/>
              <a:ea typeface="Inter"/>
              <a:cs typeface="Inter"/>
              <a:sym typeface="Inter"/>
            </a:endParaRPr>
          </a:p>
        </p:txBody>
      </p:sp>
      <p:sp>
        <p:nvSpPr>
          <p:cNvPr id="584" name="Google Shape;584;p60"/>
          <p:cNvSpPr txBox="1"/>
          <p:nvPr>
            <p:ph idx="4294967295" type="title"/>
          </p:nvPr>
        </p:nvSpPr>
        <p:spPr>
          <a:xfrm>
            <a:off x="310896" y="448056"/>
            <a:ext cx="7533300" cy="511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sz="3000">
                <a:latin typeface="Inter"/>
                <a:ea typeface="Inter"/>
                <a:cs typeface="Inter"/>
                <a:sym typeface="Inter"/>
              </a:rPr>
              <a:t>Key Technical Takeaways &amp; Challenges</a:t>
            </a:r>
            <a:endParaRPr sz="3000">
              <a:latin typeface="Inter"/>
              <a:ea typeface="Inter"/>
              <a:cs typeface="Inter"/>
              <a:sym typeface="Inter"/>
            </a:endParaRPr>
          </a:p>
          <a:p>
            <a:pPr indent="0" lvl="0" marL="0" rtl="0" algn="l">
              <a:spcBef>
                <a:spcPts val="0"/>
              </a:spcBef>
              <a:spcAft>
                <a:spcPts val="0"/>
              </a:spcAft>
              <a:buNone/>
            </a:pPr>
            <a:r>
              <a:t/>
            </a:r>
            <a:endParaRPr sz="3000">
              <a:latin typeface="Inter"/>
              <a:ea typeface="Inter"/>
              <a:cs typeface="Inter"/>
              <a:sym typeface="Inter"/>
            </a:endParaRPr>
          </a:p>
        </p:txBody>
      </p:sp>
      <p:sp>
        <p:nvSpPr>
          <p:cNvPr id="585" name="Google Shape;585;p60"/>
          <p:cNvSpPr/>
          <p:nvPr/>
        </p:nvSpPr>
        <p:spPr>
          <a:xfrm>
            <a:off x="680050" y="1444422"/>
            <a:ext cx="3567900" cy="1487100"/>
          </a:xfrm>
          <a:prstGeom prst="roundRect">
            <a:avLst>
              <a:gd fmla="val 985" name="adj"/>
            </a:avLst>
          </a:prstGeom>
          <a:solidFill>
            <a:srgbClr val="F2EEEE"/>
          </a:solidFill>
          <a:ln>
            <a:noFill/>
          </a:ln>
        </p:spPr>
        <p:txBody>
          <a:bodyPr anchorCtr="0" anchor="ctr" bIns="37700" lIns="37700" spcFirstLastPara="1" rIns="37700" wrap="square" tIns="37700">
            <a:noAutofit/>
          </a:bodyPr>
          <a:lstStyle/>
          <a:p>
            <a:pPr indent="0" lvl="0" marL="0" rtl="0" algn="l">
              <a:spcBef>
                <a:spcPts val="0"/>
              </a:spcBef>
              <a:spcAft>
                <a:spcPts val="0"/>
              </a:spcAft>
              <a:buNone/>
            </a:pPr>
            <a:r>
              <a:t/>
            </a:r>
            <a:endParaRPr sz="923">
              <a:latin typeface="Inter"/>
              <a:ea typeface="Inter"/>
              <a:cs typeface="Inter"/>
              <a:sym typeface="Inter"/>
            </a:endParaRPr>
          </a:p>
        </p:txBody>
      </p:sp>
      <p:sp>
        <p:nvSpPr>
          <p:cNvPr id="586" name="Google Shape;586;p60"/>
          <p:cNvSpPr/>
          <p:nvPr/>
        </p:nvSpPr>
        <p:spPr>
          <a:xfrm>
            <a:off x="715949" y="1540364"/>
            <a:ext cx="236700" cy="236700"/>
          </a:xfrm>
          <a:prstGeom prst="roundRect">
            <a:avLst>
              <a:gd fmla="val 15882595" name="adj"/>
            </a:avLst>
          </a:prstGeom>
          <a:solidFill>
            <a:schemeClr val="lt2"/>
          </a:solidFill>
          <a:ln>
            <a:noFill/>
          </a:ln>
        </p:spPr>
        <p:txBody>
          <a:bodyPr anchorCtr="0" anchor="ctr" bIns="37700" lIns="37700" spcFirstLastPara="1" rIns="37700" wrap="square" tIns="37700">
            <a:noAutofit/>
          </a:bodyPr>
          <a:lstStyle/>
          <a:p>
            <a:pPr indent="0" lvl="0" marL="0" rtl="0" algn="l">
              <a:spcBef>
                <a:spcPts val="0"/>
              </a:spcBef>
              <a:spcAft>
                <a:spcPts val="0"/>
              </a:spcAft>
              <a:buNone/>
            </a:pPr>
            <a:r>
              <a:t/>
            </a:r>
            <a:endParaRPr/>
          </a:p>
        </p:txBody>
      </p:sp>
      <p:pic>
        <p:nvPicPr>
          <p:cNvPr descr="preencoded.png" id="587" name="Google Shape;587;p60"/>
          <p:cNvPicPr preferRelativeResize="0"/>
          <p:nvPr/>
        </p:nvPicPr>
        <p:blipFill rotWithShape="1">
          <a:blip r:embed="rId3">
            <a:alphaModFix/>
          </a:blip>
          <a:srcRect b="0" l="0" r="0" t="0"/>
          <a:stretch/>
        </p:blipFill>
        <p:spPr>
          <a:xfrm>
            <a:off x="780906" y="1605332"/>
            <a:ext cx="106794" cy="106794"/>
          </a:xfrm>
          <a:prstGeom prst="rect">
            <a:avLst/>
          </a:prstGeom>
          <a:noFill/>
          <a:ln>
            <a:noFill/>
          </a:ln>
        </p:spPr>
      </p:pic>
      <p:sp>
        <p:nvSpPr>
          <p:cNvPr id="588" name="Google Shape;588;p60"/>
          <p:cNvSpPr/>
          <p:nvPr/>
        </p:nvSpPr>
        <p:spPr>
          <a:xfrm>
            <a:off x="780910" y="1839860"/>
            <a:ext cx="1514100" cy="148200"/>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4C4C4D"/>
              </a:buClr>
              <a:buSzPts val="923"/>
              <a:buFont typeface="Crimson Pro"/>
              <a:buNone/>
            </a:pPr>
            <a:r>
              <a:rPr i="0" lang="en" sz="923" u="none" cap="none" strike="noStrike">
                <a:solidFill>
                  <a:srgbClr val="4C4C4D"/>
                </a:solidFill>
              </a:rPr>
              <a:t>Financial Constraints:</a:t>
            </a:r>
            <a:endParaRPr i="0" sz="923" u="none" cap="none" strike="noStrike"/>
          </a:p>
        </p:txBody>
      </p:sp>
      <p:sp>
        <p:nvSpPr>
          <p:cNvPr id="589" name="Google Shape;589;p60"/>
          <p:cNvSpPr/>
          <p:nvPr/>
        </p:nvSpPr>
        <p:spPr>
          <a:xfrm>
            <a:off x="715960" y="2066459"/>
            <a:ext cx="3178800" cy="252600"/>
          </a:xfrm>
          <a:prstGeom prst="rect">
            <a:avLst/>
          </a:prstGeom>
          <a:noFill/>
          <a:ln>
            <a:noFill/>
          </a:ln>
        </p:spPr>
        <p:txBody>
          <a:bodyPr anchorCtr="0" anchor="t" bIns="0" lIns="0" spcFirstLastPara="1" rIns="0" wrap="square" tIns="0">
            <a:noAutofit/>
          </a:bodyPr>
          <a:lstStyle/>
          <a:p>
            <a:pPr indent="-285750" lvl="0" marL="457200" marR="0" rtl="0" algn="l">
              <a:lnSpc>
                <a:spcPct val="160000"/>
              </a:lnSpc>
              <a:spcBef>
                <a:spcPts val="0"/>
              </a:spcBef>
              <a:spcAft>
                <a:spcPts val="0"/>
              </a:spcAft>
              <a:buClr>
                <a:srgbClr val="4C4C4D"/>
              </a:buClr>
              <a:buSzPts val="900"/>
              <a:buChar char="●"/>
            </a:pPr>
            <a:r>
              <a:rPr lang="en" sz="900">
                <a:solidFill>
                  <a:srgbClr val="4C4C4D"/>
                </a:solidFill>
              </a:rPr>
              <a:t>E</a:t>
            </a:r>
            <a:r>
              <a:rPr i="0" lang="en" sz="900" u="none" cap="none" strike="noStrike">
                <a:solidFill>
                  <a:srgbClr val="4C4C4D"/>
                </a:solidFill>
              </a:rPr>
              <a:t>xtracting, processing, and storing data from 4 states</a:t>
            </a:r>
            <a:r>
              <a:rPr lang="en" sz="900">
                <a:solidFill>
                  <a:srgbClr val="4C4C4D"/>
                </a:solidFill>
              </a:rPr>
              <a:t> utilizing cloud provider’s services can be extremely expensive. </a:t>
            </a:r>
            <a:endParaRPr sz="900">
              <a:solidFill>
                <a:srgbClr val="4C4C4D"/>
              </a:solidFill>
            </a:endParaRPr>
          </a:p>
        </p:txBody>
      </p:sp>
      <p:sp>
        <p:nvSpPr>
          <p:cNvPr id="590" name="Google Shape;590;p60"/>
          <p:cNvSpPr/>
          <p:nvPr/>
        </p:nvSpPr>
        <p:spPr>
          <a:xfrm>
            <a:off x="5078093" y="1537527"/>
            <a:ext cx="237000" cy="242400"/>
          </a:xfrm>
          <a:prstGeom prst="roundRect">
            <a:avLst>
              <a:gd fmla="val 15882595" name="adj"/>
            </a:avLst>
          </a:prstGeom>
          <a:solidFill>
            <a:schemeClr val="lt2"/>
          </a:solidFill>
          <a:ln>
            <a:noFill/>
          </a:ln>
        </p:spPr>
        <p:txBody>
          <a:bodyPr anchorCtr="0" anchor="ctr" bIns="38600" lIns="38600" spcFirstLastPara="1" rIns="38600" wrap="square" tIns="38600">
            <a:noAutofit/>
          </a:bodyPr>
          <a:lstStyle/>
          <a:p>
            <a:pPr indent="0" lvl="0" marL="0" rtl="0" algn="l">
              <a:spcBef>
                <a:spcPts val="0"/>
              </a:spcBef>
              <a:spcAft>
                <a:spcPts val="0"/>
              </a:spcAft>
              <a:buNone/>
            </a:pPr>
            <a:r>
              <a:t/>
            </a:r>
            <a:endParaRPr/>
          </a:p>
        </p:txBody>
      </p:sp>
      <p:pic>
        <p:nvPicPr>
          <p:cNvPr descr="preencoded.png" id="591" name="Google Shape;591;p60"/>
          <p:cNvPicPr preferRelativeResize="0"/>
          <p:nvPr/>
        </p:nvPicPr>
        <p:blipFill rotWithShape="1">
          <a:blip r:embed="rId4">
            <a:alphaModFix/>
          </a:blip>
          <a:srcRect b="0" l="0" r="0" t="0"/>
          <a:stretch/>
        </p:blipFill>
        <p:spPr>
          <a:xfrm>
            <a:off x="5128659" y="1604250"/>
            <a:ext cx="136247" cy="109254"/>
          </a:xfrm>
          <a:prstGeom prst="rect">
            <a:avLst/>
          </a:prstGeom>
          <a:noFill/>
          <a:ln>
            <a:noFill/>
          </a:ln>
        </p:spPr>
      </p:pic>
      <p:sp>
        <p:nvSpPr>
          <p:cNvPr id="592" name="Google Shape;592;p60"/>
          <p:cNvSpPr/>
          <p:nvPr/>
        </p:nvSpPr>
        <p:spPr>
          <a:xfrm>
            <a:off x="5045446" y="1861168"/>
            <a:ext cx="1514100" cy="151800"/>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4C4C4D"/>
              </a:buClr>
              <a:buSzPts val="945"/>
              <a:buFont typeface="Crimson Pro"/>
              <a:buNone/>
            </a:pPr>
            <a:r>
              <a:rPr i="0" lang="en" sz="944" u="none" cap="none" strike="noStrike">
                <a:solidFill>
                  <a:srgbClr val="4C4C4D"/>
                </a:solidFill>
              </a:rPr>
              <a:t>Data Engineering:</a:t>
            </a:r>
            <a:endParaRPr i="0" sz="944" u="none" cap="none" strike="noStrike"/>
          </a:p>
        </p:txBody>
      </p:sp>
      <p:sp>
        <p:nvSpPr>
          <p:cNvPr id="593" name="Google Shape;593;p60"/>
          <p:cNvSpPr/>
          <p:nvPr/>
        </p:nvSpPr>
        <p:spPr>
          <a:xfrm>
            <a:off x="5045371" y="2094232"/>
            <a:ext cx="3179400" cy="387900"/>
          </a:xfrm>
          <a:prstGeom prst="rect">
            <a:avLst/>
          </a:prstGeom>
          <a:noFill/>
          <a:ln>
            <a:noFill/>
          </a:ln>
        </p:spPr>
        <p:txBody>
          <a:bodyPr anchorCtr="0" anchor="t" bIns="0" lIns="0" spcFirstLastPara="1" rIns="0" wrap="square" tIns="0">
            <a:noAutofit/>
          </a:bodyPr>
          <a:lstStyle/>
          <a:p>
            <a:pPr indent="-160439" lvl="0" marL="145674" marR="0" rtl="0" algn="l">
              <a:lnSpc>
                <a:spcPct val="160000"/>
              </a:lnSpc>
              <a:spcBef>
                <a:spcPts val="0"/>
              </a:spcBef>
              <a:spcAft>
                <a:spcPts val="0"/>
              </a:spcAft>
              <a:buClr>
                <a:srgbClr val="4C4C4D"/>
              </a:buClr>
              <a:buSzPts val="907"/>
              <a:buChar char="●"/>
            </a:pPr>
            <a:r>
              <a:rPr i="0" lang="en" sz="907" u="none" cap="none" strike="noStrike">
                <a:solidFill>
                  <a:srgbClr val="4C4C4D"/>
                </a:solidFill>
              </a:rPr>
              <a:t>Challenging to extract high-quality structures in a cheap and scalable way due to the wide variation in document structure across </a:t>
            </a:r>
            <a:r>
              <a:rPr lang="en" sz="907">
                <a:solidFill>
                  <a:srgbClr val="4C4C4D"/>
                </a:solidFill>
              </a:rPr>
              <a:t>countries</a:t>
            </a:r>
            <a:r>
              <a:rPr i="0" lang="en" sz="907" u="none" cap="none" strike="noStrike">
                <a:solidFill>
                  <a:srgbClr val="4C4C4D"/>
                </a:solidFill>
              </a:rPr>
              <a:t> and the sheer volume of files.</a:t>
            </a:r>
            <a:endParaRPr i="0" sz="907" u="none" cap="none" strike="noStrike"/>
          </a:p>
        </p:txBody>
      </p:sp>
      <p:sp>
        <p:nvSpPr>
          <p:cNvPr id="594" name="Google Shape;594;p60"/>
          <p:cNvSpPr/>
          <p:nvPr/>
        </p:nvSpPr>
        <p:spPr>
          <a:xfrm>
            <a:off x="2949627" y="3126511"/>
            <a:ext cx="219900" cy="219900"/>
          </a:xfrm>
          <a:prstGeom prst="roundRect">
            <a:avLst>
              <a:gd fmla="val 15882595" name="adj"/>
            </a:avLst>
          </a:prstGeom>
          <a:solidFill>
            <a:schemeClr val="lt2"/>
          </a:solidFill>
          <a:ln>
            <a:noFill/>
          </a:ln>
        </p:spPr>
        <p:txBody>
          <a:bodyPr anchorCtr="0" anchor="ctr" bIns="34900" lIns="34900" spcFirstLastPara="1" rIns="34900" wrap="square" tIns="34900">
            <a:noAutofit/>
          </a:bodyPr>
          <a:lstStyle/>
          <a:p>
            <a:pPr indent="0" lvl="0" marL="0" rtl="0" algn="l">
              <a:spcBef>
                <a:spcPts val="0"/>
              </a:spcBef>
              <a:spcAft>
                <a:spcPts val="0"/>
              </a:spcAft>
              <a:buNone/>
            </a:pPr>
            <a:r>
              <a:t/>
            </a:r>
            <a:endParaRPr/>
          </a:p>
        </p:txBody>
      </p:sp>
      <p:pic>
        <p:nvPicPr>
          <p:cNvPr descr="preencoded.png" id="595" name="Google Shape;595;p60"/>
          <p:cNvPicPr preferRelativeResize="0"/>
          <p:nvPr/>
        </p:nvPicPr>
        <p:blipFill rotWithShape="1">
          <a:blip r:embed="rId5">
            <a:alphaModFix/>
          </a:blip>
          <a:srcRect b="0" l="0" r="0" t="0"/>
          <a:stretch/>
        </p:blipFill>
        <p:spPr>
          <a:xfrm>
            <a:off x="2996353" y="3180809"/>
            <a:ext cx="126139" cy="104373"/>
          </a:xfrm>
          <a:prstGeom prst="rect">
            <a:avLst/>
          </a:prstGeom>
          <a:noFill/>
          <a:ln>
            <a:noFill/>
          </a:ln>
        </p:spPr>
      </p:pic>
      <p:sp>
        <p:nvSpPr>
          <p:cNvPr id="596" name="Google Shape;596;p60"/>
          <p:cNvSpPr/>
          <p:nvPr/>
        </p:nvSpPr>
        <p:spPr>
          <a:xfrm>
            <a:off x="2919313" y="3426250"/>
            <a:ext cx="1401900" cy="144600"/>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4C4C4D"/>
              </a:buClr>
              <a:buSzPts val="855"/>
              <a:buFont typeface="Crimson Pro"/>
              <a:buNone/>
            </a:pPr>
            <a:r>
              <a:rPr i="0" lang="en" sz="900" u="none" cap="none" strike="noStrike">
                <a:solidFill>
                  <a:srgbClr val="4C4C4D"/>
                </a:solidFill>
              </a:rPr>
              <a:t>Front-end:</a:t>
            </a:r>
            <a:endParaRPr i="0" sz="900" u="none" cap="none" strike="noStrike"/>
          </a:p>
        </p:txBody>
      </p:sp>
      <p:sp>
        <p:nvSpPr>
          <p:cNvPr id="597" name="Google Shape;597;p60"/>
          <p:cNvSpPr/>
          <p:nvPr/>
        </p:nvSpPr>
        <p:spPr>
          <a:xfrm>
            <a:off x="2919313" y="3617584"/>
            <a:ext cx="2943000" cy="247200"/>
          </a:xfrm>
          <a:prstGeom prst="rect">
            <a:avLst/>
          </a:prstGeom>
          <a:noFill/>
          <a:ln>
            <a:noFill/>
          </a:ln>
        </p:spPr>
        <p:txBody>
          <a:bodyPr anchorCtr="0" anchor="t" bIns="0" lIns="0" spcFirstLastPara="1" rIns="0" wrap="square" tIns="0">
            <a:noAutofit/>
          </a:bodyPr>
          <a:lstStyle/>
          <a:p>
            <a:pPr indent="-153365" lvl="0" marL="131843" marR="0" rtl="0" algn="l">
              <a:lnSpc>
                <a:spcPct val="160000"/>
              </a:lnSpc>
              <a:spcBef>
                <a:spcPts val="0"/>
              </a:spcBef>
              <a:spcAft>
                <a:spcPts val="0"/>
              </a:spcAft>
              <a:buClr>
                <a:srgbClr val="4C4C4D"/>
              </a:buClr>
              <a:buSzPts val="950"/>
              <a:buChar char="●"/>
            </a:pPr>
            <a:r>
              <a:rPr lang="en" sz="949">
                <a:solidFill>
                  <a:srgbClr val="4C4C4D"/>
                </a:solidFill>
              </a:rPr>
              <a:t>Creating a </a:t>
            </a:r>
            <a:r>
              <a:rPr lang="en" sz="949">
                <a:solidFill>
                  <a:srgbClr val="4C4C4D"/>
                </a:solidFill>
              </a:rPr>
              <a:t>seamless</a:t>
            </a:r>
            <a:r>
              <a:rPr lang="en" sz="949">
                <a:solidFill>
                  <a:srgbClr val="4C4C4D"/>
                </a:solidFill>
              </a:rPr>
              <a:t> user experience vs technical challenges. For example, balancing user requirements for query filter vs filtering in the backend. </a:t>
            </a:r>
            <a:endParaRPr i="0" sz="949" u="none" cap="none" strike="noStrike"/>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61"/>
          <p:cNvPicPr preferRelativeResize="0"/>
          <p:nvPr/>
        </p:nvPicPr>
        <p:blipFill>
          <a:blip r:embed="rId3">
            <a:alphaModFix/>
          </a:blip>
          <a:stretch>
            <a:fillRect/>
          </a:stretch>
        </p:blipFill>
        <p:spPr>
          <a:xfrm>
            <a:off x="365325" y="1330275"/>
            <a:ext cx="2010325" cy="3813225"/>
          </a:xfrm>
          <a:prstGeom prst="rect">
            <a:avLst/>
          </a:prstGeom>
          <a:noFill/>
          <a:ln>
            <a:noFill/>
          </a:ln>
        </p:spPr>
      </p:pic>
      <p:sp>
        <p:nvSpPr>
          <p:cNvPr id="603" name="Google Shape;603;p61"/>
          <p:cNvSpPr/>
          <p:nvPr/>
        </p:nvSpPr>
        <p:spPr>
          <a:xfrm>
            <a:off x="1015400" y="1029325"/>
            <a:ext cx="710400" cy="710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4" name="Google Shape;604;p61"/>
          <p:cNvSpPr txBox="1"/>
          <p:nvPr>
            <p:ph type="title"/>
          </p:nvPr>
        </p:nvSpPr>
        <p:spPr>
          <a:xfrm>
            <a:off x="310896" y="448056"/>
            <a:ext cx="603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Inter"/>
                <a:ea typeface="Inter"/>
                <a:cs typeface="Inter"/>
                <a:sym typeface="Inter"/>
              </a:rPr>
              <a:t>Future Roadmap</a:t>
            </a:r>
            <a:endParaRPr sz="2700">
              <a:latin typeface="Inter"/>
              <a:ea typeface="Inter"/>
              <a:cs typeface="Inter"/>
              <a:sym typeface="Inter"/>
            </a:endParaRPr>
          </a:p>
        </p:txBody>
      </p:sp>
      <p:pic>
        <p:nvPicPr>
          <p:cNvPr id="605" name="Google Shape;605;p61"/>
          <p:cNvPicPr preferRelativeResize="0"/>
          <p:nvPr/>
        </p:nvPicPr>
        <p:blipFill>
          <a:blip r:embed="rId3">
            <a:alphaModFix/>
          </a:blip>
          <a:stretch>
            <a:fillRect/>
          </a:stretch>
        </p:blipFill>
        <p:spPr>
          <a:xfrm>
            <a:off x="3446217" y="1318675"/>
            <a:ext cx="2010325" cy="3813225"/>
          </a:xfrm>
          <a:prstGeom prst="rect">
            <a:avLst/>
          </a:prstGeom>
          <a:noFill/>
          <a:ln>
            <a:noFill/>
          </a:ln>
        </p:spPr>
      </p:pic>
      <p:pic>
        <p:nvPicPr>
          <p:cNvPr id="606" name="Google Shape;606;p61"/>
          <p:cNvPicPr preferRelativeResize="0"/>
          <p:nvPr/>
        </p:nvPicPr>
        <p:blipFill>
          <a:blip r:embed="rId3">
            <a:alphaModFix/>
          </a:blip>
          <a:stretch>
            <a:fillRect/>
          </a:stretch>
        </p:blipFill>
        <p:spPr>
          <a:xfrm>
            <a:off x="6392500" y="1318675"/>
            <a:ext cx="2010325" cy="3813225"/>
          </a:xfrm>
          <a:prstGeom prst="rect">
            <a:avLst/>
          </a:prstGeom>
          <a:noFill/>
          <a:ln>
            <a:noFill/>
          </a:ln>
        </p:spPr>
      </p:pic>
      <p:pic>
        <p:nvPicPr>
          <p:cNvPr id="607" name="Google Shape;607;p61"/>
          <p:cNvPicPr preferRelativeResize="0"/>
          <p:nvPr/>
        </p:nvPicPr>
        <p:blipFill>
          <a:blip r:embed="rId4">
            <a:alphaModFix/>
          </a:blip>
          <a:stretch>
            <a:fillRect/>
          </a:stretch>
        </p:blipFill>
        <p:spPr>
          <a:xfrm>
            <a:off x="1198362" y="1212287"/>
            <a:ext cx="344375" cy="344375"/>
          </a:xfrm>
          <a:prstGeom prst="rect">
            <a:avLst/>
          </a:prstGeom>
          <a:noFill/>
          <a:ln>
            <a:noFill/>
          </a:ln>
        </p:spPr>
      </p:pic>
      <p:sp>
        <p:nvSpPr>
          <p:cNvPr id="608" name="Google Shape;608;p61"/>
          <p:cNvSpPr txBox="1"/>
          <p:nvPr/>
        </p:nvSpPr>
        <p:spPr>
          <a:xfrm>
            <a:off x="493251" y="1788638"/>
            <a:ext cx="1812000" cy="185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chemeClr val="dk1"/>
                </a:solidFill>
                <a:latin typeface="Inter"/>
                <a:ea typeface="Inter"/>
                <a:cs typeface="Inter"/>
                <a:sym typeface="Inter"/>
              </a:rPr>
              <a:t>Data Engineering</a:t>
            </a:r>
            <a:endParaRPr b="1" sz="1200">
              <a:solidFill>
                <a:schemeClr val="dk1"/>
              </a:solidFill>
              <a:latin typeface="Inter"/>
              <a:ea typeface="Inter"/>
              <a:cs typeface="Inter"/>
              <a:sym typeface="Inter"/>
            </a:endParaRPr>
          </a:p>
          <a:p>
            <a:pPr indent="0" lvl="0" marL="0" rtl="0" algn="ctr">
              <a:lnSpc>
                <a:spcPct val="115000"/>
              </a:lnSpc>
              <a:spcBef>
                <a:spcPts val="0"/>
              </a:spcBef>
              <a:spcAft>
                <a:spcPts val="0"/>
              </a:spcAft>
              <a:buNone/>
            </a:pPr>
            <a:r>
              <a:t/>
            </a:r>
            <a:endParaRPr b="1"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Experiment with LLM and or regex + positional + text size based pdf text extraction.</a:t>
            </a:r>
            <a:endParaRPr sz="1200">
              <a:solidFill>
                <a:schemeClr val="dk1"/>
              </a:solidFill>
              <a:latin typeface="Inter"/>
              <a:ea typeface="Inter"/>
              <a:cs typeface="Inter"/>
              <a:sym typeface="Inter"/>
            </a:endParaRPr>
          </a:p>
        </p:txBody>
      </p:sp>
      <p:sp>
        <p:nvSpPr>
          <p:cNvPr id="609" name="Google Shape;609;p61"/>
          <p:cNvSpPr/>
          <p:nvPr/>
        </p:nvSpPr>
        <p:spPr>
          <a:xfrm>
            <a:off x="4096179" y="1017725"/>
            <a:ext cx="710400" cy="710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0" name="Google Shape;610;p61"/>
          <p:cNvSpPr/>
          <p:nvPr/>
        </p:nvSpPr>
        <p:spPr>
          <a:xfrm>
            <a:off x="7042463" y="1017725"/>
            <a:ext cx="710400" cy="710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1" name="Google Shape;611;p61"/>
          <p:cNvSpPr txBox="1"/>
          <p:nvPr/>
        </p:nvSpPr>
        <p:spPr>
          <a:xfrm>
            <a:off x="3586375" y="1777050"/>
            <a:ext cx="1812000" cy="170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latin typeface="Inter"/>
                <a:ea typeface="Inter"/>
                <a:cs typeface="Inter"/>
                <a:sym typeface="Inter"/>
              </a:rPr>
              <a:t>Modeling</a:t>
            </a:r>
            <a:endParaRPr b="1" sz="1200">
              <a:solidFill>
                <a:schemeClr val="dk1"/>
              </a:solidFill>
              <a:latin typeface="Inter"/>
              <a:ea typeface="Inter"/>
              <a:cs typeface="Inter"/>
              <a:sym typeface="Inter"/>
            </a:endParaRPr>
          </a:p>
          <a:p>
            <a:pPr indent="0" lvl="0" marL="0" rtl="0" algn="l">
              <a:lnSpc>
                <a:spcPct val="115000"/>
              </a:lnSpc>
              <a:spcBef>
                <a:spcPts val="0"/>
              </a:spcBef>
              <a:spcAft>
                <a:spcPts val="0"/>
              </a:spcAft>
              <a:buNone/>
            </a:pPr>
            <a:r>
              <a:t/>
            </a:r>
            <a:endParaRPr sz="13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LLM in the middle for spell checking and metadata extraction for filtering. </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Newer models for retrieval and embedding. </a:t>
            </a:r>
            <a:endParaRPr sz="1200">
              <a:solidFill>
                <a:schemeClr val="dk1"/>
              </a:solidFill>
              <a:latin typeface="Inter"/>
              <a:ea typeface="Inter"/>
              <a:cs typeface="Inter"/>
              <a:sym typeface="Inter"/>
            </a:endParaRPr>
          </a:p>
          <a:p>
            <a:pPr indent="0" lvl="0" marL="0" rtl="0" algn="ctr">
              <a:lnSpc>
                <a:spcPct val="115000"/>
              </a:lnSpc>
              <a:spcBef>
                <a:spcPts val="0"/>
              </a:spcBef>
              <a:spcAft>
                <a:spcPts val="0"/>
              </a:spcAft>
              <a:buNone/>
            </a:pPr>
            <a:r>
              <a:t/>
            </a:r>
            <a:endParaRPr sz="1300">
              <a:solidFill>
                <a:schemeClr val="dk1"/>
              </a:solidFill>
              <a:latin typeface="Inter"/>
              <a:ea typeface="Inter"/>
              <a:cs typeface="Inter"/>
              <a:sym typeface="Inter"/>
            </a:endParaRPr>
          </a:p>
          <a:p>
            <a:pPr indent="0" lvl="0" marL="0" rtl="0" algn="ctr">
              <a:lnSpc>
                <a:spcPct val="115000"/>
              </a:lnSpc>
              <a:spcBef>
                <a:spcPts val="0"/>
              </a:spcBef>
              <a:spcAft>
                <a:spcPts val="0"/>
              </a:spcAft>
              <a:buNone/>
            </a:pPr>
            <a:r>
              <a:t/>
            </a:r>
            <a:endParaRPr sz="1300">
              <a:solidFill>
                <a:schemeClr val="dk1"/>
              </a:solidFill>
              <a:latin typeface="Inter"/>
              <a:ea typeface="Inter"/>
              <a:cs typeface="Inter"/>
              <a:sym typeface="Inter"/>
            </a:endParaRPr>
          </a:p>
          <a:p>
            <a:pPr indent="0" lvl="0" marL="0" rtl="0" algn="l">
              <a:lnSpc>
                <a:spcPct val="115000"/>
              </a:lnSpc>
              <a:spcBef>
                <a:spcPts val="0"/>
              </a:spcBef>
              <a:spcAft>
                <a:spcPts val="0"/>
              </a:spcAft>
              <a:buNone/>
            </a:pPr>
            <a:r>
              <a:t/>
            </a:r>
            <a:endParaRPr sz="1300">
              <a:solidFill>
                <a:schemeClr val="dk1"/>
              </a:solidFill>
              <a:latin typeface="Inter"/>
              <a:ea typeface="Inter"/>
              <a:cs typeface="Inter"/>
              <a:sym typeface="Inter"/>
            </a:endParaRPr>
          </a:p>
        </p:txBody>
      </p:sp>
      <p:sp>
        <p:nvSpPr>
          <p:cNvPr id="612" name="Google Shape;612;p61"/>
          <p:cNvSpPr txBox="1"/>
          <p:nvPr/>
        </p:nvSpPr>
        <p:spPr>
          <a:xfrm>
            <a:off x="6526839" y="1777038"/>
            <a:ext cx="1812000" cy="2068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chemeClr val="dk1"/>
                </a:solidFill>
                <a:latin typeface="Inter"/>
                <a:ea typeface="Inter"/>
                <a:cs typeface="Inter"/>
                <a:sym typeface="Inter"/>
              </a:rPr>
              <a:t>Frontend</a:t>
            </a:r>
            <a:endParaRPr b="1" sz="1200">
              <a:solidFill>
                <a:schemeClr val="dk1"/>
              </a:solidFill>
              <a:latin typeface="Inter"/>
              <a:ea typeface="Inter"/>
              <a:cs typeface="Inter"/>
              <a:sym typeface="Inter"/>
            </a:endParaRPr>
          </a:p>
          <a:p>
            <a:pPr indent="0" lvl="0" marL="0" rtl="0" algn="ctr">
              <a:lnSpc>
                <a:spcPct val="115000"/>
              </a:lnSpc>
              <a:spcBef>
                <a:spcPts val="0"/>
              </a:spcBef>
              <a:spcAft>
                <a:spcPts val="0"/>
              </a:spcAft>
              <a:buNone/>
            </a:pPr>
            <a:r>
              <a:t/>
            </a:r>
            <a:endParaRPr b="1"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Additional user testing and feedback on live system. </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Upgrade API service to FastAPI</a:t>
            </a:r>
            <a:endParaRPr sz="1200">
              <a:solidFill>
                <a:schemeClr val="dk1"/>
              </a:solidFill>
              <a:latin typeface="Inter"/>
              <a:ea typeface="Inter"/>
              <a:cs typeface="Inter"/>
              <a:sym typeface="Inter"/>
            </a:endParaRPr>
          </a:p>
        </p:txBody>
      </p:sp>
      <p:pic>
        <p:nvPicPr>
          <p:cNvPr id="613" name="Google Shape;613;p61"/>
          <p:cNvPicPr preferRelativeResize="0"/>
          <p:nvPr/>
        </p:nvPicPr>
        <p:blipFill>
          <a:blip r:embed="rId5">
            <a:alphaModFix/>
          </a:blip>
          <a:stretch>
            <a:fillRect/>
          </a:stretch>
        </p:blipFill>
        <p:spPr>
          <a:xfrm>
            <a:off x="4256775" y="1163750"/>
            <a:ext cx="389200" cy="418350"/>
          </a:xfrm>
          <a:prstGeom prst="rect">
            <a:avLst/>
          </a:prstGeom>
          <a:noFill/>
          <a:ln>
            <a:noFill/>
          </a:ln>
        </p:spPr>
      </p:pic>
      <p:pic>
        <p:nvPicPr>
          <p:cNvPr id="614" name="Google Shape;614;p61"/>
          <p:cNvPicPr preferRelativeResize="0"/>
          <p:nvPr/>
        </p:nvPicPr>
        <p:blipFill>
          <a:blip r:embed="rId6">
            <a:alphaModFix/>
          </a:blip>
          <a:stretch>
            <a:fillRect/>
          </a:stretch>
        </p:blipFill>
        <p:spPr>
          <a:xfrm>
            <a:off x="5943550" y="1237425"/>
            <a:ext cx="448950" cy="247675"/>
          </a:xfrm>
          <a:prstGeom prst="rect">
            <a:avLst/>
          </a:prstGeom>
          <a:noFill/>
          <a:ln>
            <a:noFill/>
          </a:ln>
        </p:spPr>
      </p:pic>
      <p:pic>
        <p:nvPicPr>
          <p:cNvPr id="615" name="Google Shape;615;p61"/>
          <p:cNvPicPr preferRelativeResize="0"/>
          <p:nvPr/>
        </p:nvPicPr>
        <p:blipFill>
          <a:blip r:embed="rId7">
            <a:alphaModFix/>
          </a:blip>
          <a:stretch>
            <a:fillRect/>
          </a:stretch>
        </p:blipFill>
        <p:spPr>
          <a:xfrm>
            <a:off x="7104447" y="1079639"/>
            <a:ext cx="586425" cy="5864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Inter"/>
                <a:ea typeface="Inter"/>
                <a:cs typeface="Inter"/>
                <a:sym typeface="Inter"/>
              </a:rPr>
              <a:t>Mission</a:t>
            </a:r>
            <a:endParaRPr sz="2700">
              <a:latin typeface="Inter"/>
              <a:ea typeface="Inter"/>
              <a:cs typeface="Inter"/>
              <a:sym typeface="Inter"/>
            </a:endParaRPr>
          </a:p>
        </p:txBody>
      </p:sp>
      <p:sp>
        <p:nvSpPr>
          <p:cNvPr id="621" name="Google Shape;621;p62"/>
          <p:cNvSpPr txBox="1"/>
          <p:nvPr/>
        </p:nvSpPr>
        <p:spPr>
          <a:xfrm>
            <a:off x="513500" y="2592350"/>
            <a:ext cx="8319000" cy="18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Inter"/>
                <a:ea typeface="Inter"/>
                <a:cs typeface="Inter"/>
                <a:sym typeface="Inter"/>
              </a:rPr>
              <a:t>Enable researcher to answer public </a:t>
            </a:r>
            <a:r>
              <a:rPr lang="en" sz="2400">
                <a:solidFill>
                  <a:schemeClr val="dk1"/>
                </a:solidFill>
                <a:latin typeface="Inter"/>
                <a:ea typeface="Inter"/>
                <a:cs typeface="Inter"/>
                <a:sym typeface="Inter"/>
              </a:rPr>
              <a:t>policy</a:t>
            </a:r>
            <a:r>
              <a:rPr lang="en" sz="2400">
                <a:solidFill>
                  <a:schemeClr val="dk1"/>
                </a:solidFill>
                <a:latin typeface="Inter"/>
                <a:ea typeface="Inter"/>
                <a:cs typeface="Inter"/>
                <a:sym typeface="Inter"/>
              </a:rPr>
              <a:t> questions grounded in </a:t>
            </a:r>
            <a:r>
              <a:rPr b="1" lang="en" sz="2400">
                <a:solidFill>
                  <a:schemeClr val="dk1"/>
                </a:solidFill>
                <a:latin typeface="Inter"/>
                <a:ea typeface="Inter"/>
                <a:cs typeface="Inter"/>
                <a:sym typeface="Inter"/>
              </a:rPr>
              <a:t>verifiable sources</a:t>
            </a:r>
            <a:r>
              <a:rPr lang="en" sz="2400">
                <a:solidFill>
                  <a:schemeClr val="dk1"/>
                </a:solidFill>
                <a:latin typeface="Inter"/>
                <a:ea typeface="Inter"/>
                <a:cs typeface="Inter"/>
                <a:sym typeface="Inter"/>
              </a:rPr>
              <a:t> in </a:t>
            </a:r>
            <a:r>
              <a:rPr b="1" lang="en" sz="2400">
                <a:solidFill>
                  <a:schemeClr val="dk1"/>
                </a:solidFill>
                <a:latin typeface="Inter"/>
                <a:ea typeface="Inter"/>
                <a:cs typeface="Inter"/>
                <a:sym typeface="Inter"/>
              </a:rPr>
              <a:t>seconds</a:t>
            </a:r>
            <a:r>
              <a:rPr lang="en" sz="2400">
                <a:solidFill>
                  <a:schemeClr val="dk1"/>
                </a:solidFill>
                <a:latin typeface="Inter"/>
                <a:ea typeface="Inter"/>
                <a:cs typeface="Inter"/>
                <a:sym typeface="Inter"/>
              </a:rPr>
              <a:t>, </a:t>
            </a:r>
            <a:r>
              <a:rPr b="1" lang="en" sz="2400">
                <a:solidFill>
                  <a:schemeClr val="dk1"/>
                </a:solidFill>
                <a:latin typeface="Inter"/>
                <a:ea typeface="Inter"/>
                <a:cs typeface="Inter"/>
                <a:sym typeface="Inter"/>
              </a:rPr>
              <a:t>not days</a:t>
            </a:r>
            <a:r>
              <a:rPr lang="en" sz="2400">
                <a:solidFill>
                  <a:schemeClr val="dk1"/>
                </a:solidFill>
                <a:latin typeface="Inter"/>
                <a:ea typeface="Inter"/>
                <a:cs typeface="Inter"/>
                <a:sym typeface="Inter"/>
              </a:rPr>
              <a:t>.</a:t>
            </a:r>
            <a:endParaRPr sz="2400">
              <a:solidFill>
                <a:schemeClr val="dk1"/>
              </a:solidFill>
              <a:latin typeface="Inter"/>
              <a:ea typeface="Inter"/>
              <a:cs typeface="Inter"/>
              <a:sym typeface="Inter"/>
            </a:endParaRPr>
          </a:p>
        </p:txBody>
      </p:sp>
      <p:pic>
        <p:nvPicPr>
          <p:cNvPr id="622" name="Google Shape;622;p62" title="core-value.png"/>
          <p:cNvPicPr preferRelativeResize="0"/>
          <p:nvPr/>
        </p:nvPicPr>
        <p:blipFill>
          <a:blip r:embed="rId3">
            <a:alphaModFix/>
          </a:blip>
          <a:stretch>
            <a:fillRect/>
          </a:stretch>
        </p:blipFill>
        <p:spPr>
          <a:xfrm>
            <a:off x="4054513" y="1422688"/>
            <a:ext cx="1034975" cy="1034975"/>
          </a:xfrm>
          <a:prstGeom prst="rect">
            <a:avLst/>
          </a:prstGeom>
          <a:noFill/>
          <a:ln>
            <a:noFill/>
          </a:ln>
        </p:spPr>
      </p:pic>
      <p:sp>
        <p:nvSpPr>
          <p:cNvPr id="623" name="Google Shape;623;p62"/>
          <p:cNvSpPr txBox="1"/>
          <p:nvPr/>
        </p:nvSpPr>
        <p:spPr>
          <a:xfrm>
            <a:off x="221700" y="4890925"/>
            <a:ext cx="3012300" cy="1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Inter"/>
                <a:ea typeface="Inter"/>
                <a:cs typeface="Inter"/>
                <a:sym typeface="Inter"/>
              </a:rPr>
              <a:t>Image source: https://www.flaticon.com/</a:t>
            </a:r>
            <a:endParaRPr i="1" sz="1000">
              <a:solidFill>
                <a:schemeClr val="dk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Inter"/>
                <a:ea typeface="Inter"/>
                <a:cs typeface="Inter"/>
                <a:sym typeface="Inter"/>
              </a:rPr>
              <a:t>Problem &amp; Why Now</a:t>
            </a:r>
            <a:endParaRPr sz="2700">
              <a:latin typeface="Inter"/>
              <a:ea typeface="Inter"/>
              <a:cs typeface="Inter"/>
              <a:sym typeface="Inter"/>
            </a:endParaRPr>
          </a:p>
        </p:txBody>
      </p:sp>
      <p:sp>
        <p:nvSpPr>
          <p:cNvPr id="224" name="Google Shape;224;p36"/>
          <p:cNvSpPr/>
          <p:nvPr/>
        </p:nvSpPr>
        <p:spPr>
          <a:xfrm>
            <a:off x="496125" y="1790299"/>
            <a:ext cx="2622900" cy="2207100"/>
          </a:xfrm>
          <a:prstGeom prst="roundRect">
            <a:avLst>
              <a:gd fmla="val 1088" name="adj"/>
            </a:avLst>
          </a:prstGeom>
          <a:solidFill>
            <a:srgbClr val="FBFCFE"/>
          </a:solidFill>
          <a:ln cap="flat" cmpd="sng" w="19050">
            <a:solidFill>
              <a:schemeClr val="dk2"/>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25" name="Google Shape;225;p36"/>
          <p:cNvSpPr/>
          <p:nvPr/>
        </p:nvSpPr>
        <p:spPr>
          <a:xfrm>
            <a:off x="515169" y="1809360"/>
            <a:ext cx="2584800" cy="425100"/>
          </a:xfrm>
          <a:prstGeom prst="rect">
            <a:avLst/>
          </a:prstGeom>
          <a:solidFill>
            <a:schemeClr val="lt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id="226" name="Google Shape;226;p36" title="puzzle-icon1.png"/>
          <p:cNvPicPr preferRelativeResize="0"/>
          <p:nvPr/>
        </p:nvPicPr>
        <p:blipFill rotWithShape="1">
          <a:blip r:embed="rId3">
            <a:alphaModFix/>
          </a:blip>
          <a:srcRect b="0" l="0" r="0" t="0"/>
          <a:stretch/>
        </p:blipFill>
        <p:spPr>
          <a:xfrm>
            <a:off x="1648123" y="1862500"/>
            <a:ext cx="318875" cy="318875"/>
          </a:xfrm>
          <a:prstGeom prst="rect">
            <a:avLst/>
          </a:prstGeom>
          <a:noFill/>
          <a:ln>
            <a:noFill/>
          </a:ln>
        </p:spPr>
      </p:pic>
      <p:sp>
        <p:nvSpPr>
          <p:cNvPr id="227" name="Google Shape;227;p36"/>
          <p:cNvSpPr/>
          <p:nvPr/>
        </p:nvSpPr>
        <p:spPr>
          <a:xfrm>
            <a:off x="656925" y="2376400"/>
            <a:ext cx="24432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13F"/>
              </a:buClr>
              <a:buSzPts val="1400"/>
              <a:buFont typeface="Roboto Slab"/>
              <a:buNone/>
            </a:pPr>
            <a:r>
              <a:rPr i="0" lang="en" sz="1300" u="none" cap="none" strike="noStrike">
                <a:solidFill>
                  <a:srgbClr val="15213F"/>
                </a:solidFill>
                <a:latin typeface="Inter"/>
                <a:ea typeface="Inter"/>
                <a:cs typeface="Inter"/>
                <a:sym typeface="Inter"/>
              </a:rPr>
              <a:t>Fragmented Local Codes</a:t>
            </a:r>
            <a:endParaRPr i="0" sz="1300" u="none" cap="none" strike="noStrike">
              <a:latin typeface="Inter"/>
              <a:ea typeface="Inter"/>
              <a:cs typeface="Inter"/>
              <a:sym typeface="Inter"/>
            </a:endParaRPr>
          </a:p>
        </p:txBody>
      </p:sp>
      <p:sp>
        <p:nvSpPr>
          <p:cNvPr id="228" name="Google Shape;228;p36"/>
          <p:cNvSpPr/>
          <p:nvPr/>
        </p:nvSpPr>
        <p:spPr>
          <a:xfrm>
            <a:off x="656925" y="2682930"/>
            <a:ext cx="2361600" cy="1146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15213F"/>
              </a:buClr>
              <a:buSzPts val="1100"/>
              <a:buFont typeface="Roboto"/>
              <a:buNone/>
            </a:pPr>
            <a:r>
              <a:rPr i="0" lang="en" sz="1000" u="none" cap="none" strike="noStrike">
                <a:solidFill>
                  <a:srgbClr val="15213F"/>
                </a:solidFill>
                <a:latin typeface="Inter"/>
                <a:ea typeface="Inter"/>
                <a:cs typeface="Inter"/>
                <a:sym typeface="Inter"/>
              </a:rPr>
              <a:t>Local codes are fragmented across counties/cities</a:t>
            </a:r>
            <a:endParaRPr i="0" sz="1000" u="none" cap="none" strike="noStrike">
              <a:latin typeface="Inter"/>
              <a:ea typeface="Inter"/>
              <a:cs typeface="Inter"/>
              <a:sym typeface="Inter"/>
            </a:endParaRPr>
          </a:p>
        </p:txBody>
      </p:sp>
      <p:sp>
        <p:nvSpPr>
          <p:cNvPr id="229" name="Google Shape;229;p36"/>
          <p:cNvSpPr/>
          <p:nvPr/>
        </p:nvSpPr>
        <p:spPr>
          <a:xfrm>
            <a:off x="3260603" y="1790299"/>
            <a:ext cx="2622900" cy="2207100"/>
          </a:xfrm>
          <a:prstGeom prst="roundRect">
            <a:avLst>
              <a:gd fmla="val 1088" name="adj"/>
            </a:avLst>
          </a:prstGeom>
          <a:solidFill>
            <a:srgbClr val="FBFCFE"/>
          </a:solidFill>
          <a:ln cap="flat" cmpd="sng" w="19050">
            <a:solidFill>
              <a:schemeClr val="dk2"/>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30" name="Google Shape;230;p36"/>
          <p:cNvSpPr/>
          <p:nvPr/>
        </p:nvSpPr>
        <p:spPr>
          <a:xfrm>
            <a:off x="3279651" y="1809360"/>
            <a:ext cx="2584800" cy="425100"/>
          </a:xfrm>
          <a:prstGeom prst="rect">
            <a:avLst/>
          </a:prstGeom>
          <a:solidFill>
            <a:schemeClr val="lt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id="231" name="Google Shape;231;p36" title="instructions-icon.png"/>
          <p:cNvPicPr preferRelativeResize="0"/>
          <p:nvPr/>
        </p:nvPicPr>
        <p:blipFill rotWithShape="1">
          <a:blip r:embed="rId4">
            <a:alphaModFix/>
          </a:blip>
          <a:srcRect b="0" l="0" r="0" t="0"/>
          <a:stretch/>
        </p:blipFill>
        <p:spPr>
          <a:xfrm>
            <a:off x="4403080" y="1862500"/>
            <a:ext cx="318875" cy="318875"/>
          </a:xfrm>
          <a:prstGeom prst="rect">
            <a:avLst/>
          </a:prstGeom>
          <a:noFill/>
          <a:ln>
            <a:noFill/>
          </a:ln>
        </p:spPr>
      </p:pic>
      <p:sp>
        <p:nvSpPr>
          <p:cNvPr id="232" name="Google Shape;232;p36"/>
          <p:cNvSpPr/>
          <p:nvPr/>
        </p:nvSpPr>
        <p:spPr>
          <a:xfrm>
            <a:off x="3421400" y="2376397"/>
            <a:ext cx="2301300" cy="197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13F"/>
              </a:buClr>
              <a:buSzPts val="1400"/>
              <a:buFont typeface="Roboto Slab"/>
              <a:buNone/>
            </a:pPr>
            <a:r>
              <a:rPr i="0" lang="en" sz="1300" u="none" cap="none" strike="noStrike">
                <a:solidFill>
                  <a:srgbClr val="15213F"/>
                </a:solidFill>
                <a:latin typeface="Inter"/>
                <a:ea typeface="Inter"/>
                <a:cs typeface="Inter"/>
                <a:sym typeface="Inter"/>
              </a:rPr>
              <a:t>Manual Verification &amp; Errors</a:t>
            </a:r>
            <a:endParaRPr i="0" sz="1300" u="none" cap="none" strike="noStrike">
              <a:latin typeface="Inter"/>
              <a:ea typeface="Inter"/>
              <a:cs typeface="Inter"/>
              <a:sym typeface="Inter"/>
            </a:endParaRPr>
          </a:p>
        </p:txBody>
      </p:sp>
      <p:sp>
        <p:nvSpPr>
          <p:cNvPr id="233" name="Google Shape;233;p36"/>
          <p:cNvSpPr/>
          <p:nvPr/>
        </p:nvSpPr>
        <p:spPr>
          <a:xfrm>
            <a:off x="3421410" y="2682909"/>
            <a:ext cx="2301300" cy="1146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15213F"/>
              </a:buClr>
              <a:buSzPts val="1100"/>
              <a:buFont typeface="Roboto"/>
              <a:buNone/>
            </a:pPr>
            <a:r>
              <a:rPr i="0" lang="en" sz="1000" u="none" cap="none" strike="noStrike">
                <a:solidFill>
                  <a:srgbClr val="15213F"/>
                </a:solidFill>
                <a:latin typeface="Inter"/>
                <a:ea typeface="Inter"/>
                <a:cs typeface="Inter"/>
                <a:sym typeface="Inter"/>
              </a:rPr>
              <a:t>Verifying currency/effectivity is manual and error-prone (amendments buried in PDFs)</a:t>
            </a:r>
            <a:endParaRPr i="0" sz="1000" u="none" cap="none" strike="noStrike">
              <a:latin typeface="Inter"/>
              <a:ea typeface="Inter"/>
              <a:cs typeface="Inter"/>
              <a:sym typeface="Inter"/>
            </a:endParaRPr>
          </a:p>
        </p:txBody>
      </p:sp>
      <p:sp>
        <p:nvSpPr>
          <p:cNvPr id="234" name="Google Shape;234;p36"/>
          <p:cNvSpPr/>
          <p:nvPr/>
        </p:nvSpPr>
        <p:spPr>
          <a:xfrm>
            <a:off x="6025080" y="1790299"/>
            <a:ext cx="2622900" cy="2207100"/>
          </a:xfrm>
          <a:prstGeom prst="roundRect">
            <a:avLst>
              <a:gd fmla="val 1088" name="adj"/>
            </a:avLst>
          </a:prstGeom>
          <a:solidFill>
            <a:srgbClr val="FBFCFE"/>
          </a:solidFill>
          <a:ln cap="flat" cmpd="sng" w="19050">
            <a:solidFill>
              <a:schemeClr val="dk2"/>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35" name="Google Shape;235;p36"/>
          <p:cNvSpPr/>
          <p:nvPr/>
        </p:nvSpPr>
        <p:spPr>
          <a:xfrm>
            <a:off x="6044133" y="1809360"/>
            <a:ext cx="2584800" cy="425100"/>
          </a:xfrm>
          <a:prstGeom prst="rect">
            <a:avLst/>
          </a:prstGeom>
          <a:solidFill>
            <a:schemeClr val="lt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id="236" name="Google Shape;236;p36" title="problem-solving-skills-icon3.png"/>
          <p:cNvPicPr preferRelativeResize="0"/>
          <p:nvPr/>
        </p:nvPicPr>
        <p:blipFill rotWithShape="1">
          <a:blip r:embed="rId5">
            <a:alphaModFix/>
          </a:blip>
          <a:srcRect b="0" l="0" r="0" t="0"/>
          <a:stretch/>
        </p:blipFill>
        <p:spPr>
          <a:xfrm>
            <a:off x="7177089" y="1862488"/>
            <a:ext cx="318875" cy="318875"/>
          </a:xfrm>
          <a:prstGeom prst="rect">
            <a:avLst/>
          </a:prstGeom>
          <a:noFill/>
          <a:ln>
            <a:noFill/>
          </a:ln>
        </p:spPr>
      </p:pic>
      <p:sp>
        <p:nvSpPr>
          <p:cNvPr id="237" name="Google Shape;237;p36"/>
          <p:cNvSpPr/>
          <p:nvPr/>
        </p:nvSpPr>
        <p:spPr>
          <a:xfrm>
            <a:off x="6185902" y="2376400"/>
            <a:ext cx="23013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13F"/>
              </a:buClr>
              <a:buSzPts val="1400"/>
              <a:buFont typeface="Roboto Slab"/>
              <a:buNone/>
            </a:pPr>
            <a:r>
              <a:rPr i="0" lang="en" sz="1300" u="none" cap="none" strike="noStrike">
                <a:solidFill>
                  <a:srgbClr val="15213F"/>
                </a:solidFill>
                <a:latin typeface="Inter"/>
                <a:ea typeface="Inter"/>
                <a:cs typeface="Inter"/>
                <a:sym typeface="Inter"/>
              </a:rPr>
              <a:t>The Solution's Impact</a:t>
            </a:r>
            <a:endParaRPr i="0" sz="1300" u="none" cap="none" strike="noStrike">
              <a:latin typeface="Inter"/>
              <a:ea typeface="Inter"/>
              <a:cs typeface="Inter"/>
              <a:sym typeface="Inter"/>
            </a:endParaRPr>
          </a:p>
        </p:txBody>
      </p:sp>
      <p:sp>
        <p:nvSpPr>
          <p:cNvPr id="238" name="Google Shape;238;p36"/>
          <p:cNvSpPr/>
          <p:nvPr/>
        </p:nvSpPr>
        <p:spPr>
          <a:xfrm>
            <a:off x="6185900" y="2682930"/>
            <a:ext cx="2301300" cy="1146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15213F"/>
              </a:buClr>
              <a:buSzPts val="1100"/>
              <a:buFont typeface="Roboto"/>
              <a:buNone/>
            </a:pPr>
            <a:r>
              <a:rPr i="0" lang="en" sz="1000" u="none" cap="none" strike="noStrike">
                <a:solidFill>
                  <a:srgbClr val="15213F"/>
                </a:solidFill>
                <a:latin typeface="Inter"/>
                <a:ea typeface="Inter"/>
                <a:cs typeface="Inter"/>
                <a:sym typeface="Inter"/>
              </a:rPr>
              <a:t>If solved: </a:t>
            </a:r>
            <a:endParaRPr i="0" sz="1000" u="none" cap="none" strike="noStrike">
              <a:solidFill>
                <a:srgbClr val="15213F"/>
              </a:solidFill>
              <a:latin typeface="Inter"/>
              <a:ea typeface="Inter"/>
              <a:cs typeface="Inter"/>
              <a:sym typeface="Inter"/>
            </a:endParaRPr>
          </a:p>
          <a:p>
            <a:pPr indent="-292100" lvl="0" marL="457200" marR="0" rtl="0" algn="l">
              <a:lnSpc>
                <a:spcPct val="162857"/>
              </a:lnSpc>
              <a:spcBef>
                <a:spcPts val="0"/>
              </a:spcBef>
              <a:spcAft>
                <a:spcPts val="0"/>
              </a:spcAft>
              <a:buClr>
                <a:srgbClr val="15213F"/>
              </a:buClr>
              <a:buSzPts val="1000"/>
              <a:buFont typeface="Inter"/>
              <a:buChar char="●"/>
            </a:pPr>
            <a:r>
              <a:rPr i="0" lang="en" sz="1000" u="none" cap="none" strike="noStrike">
                <a:solidFill>
                  <a:srgbClr val="15213F"/>
                </a:solidFill>
                <a:latin typeface="Inter"/>
                <a:ea typeface="Inter"/>
                <a:cs typeface="Inter"/>
                <a:sym typeface="Inter"/>
              </a:rPr>
              <a:t>faster decisions</a:t>
            </a:r>
            <a:endParaRPr sz="1000">
              <a:solidFill>
                <a:srgbClr val="15213F"/>
              </a:solidFill>
              <a:latin typeface="Inter"/>
              <a:ea typeface="Inter"/>
              <a:cs typeface="Inter"/>
              <a:sym typeface="Inter"/>
            </a:endParaRPr>
          </a:p>
          <a:p>
            <a:pPr indent="-292100" lvl="0" marL="457200" marR="0" rtl="0" algn="l">
              <a:lnSpc>
                <a:spcPct val="162857"/>
              </a:lnSpc>
              <a:spcBef>
                <a:spcPts val="0"/>
              </a:spcBef>
              <a:spcAft>
                <a:spcPts val="0"/>
              </a:spcAft>
              <a:buClr>
                <a:srgbClr val="15213F"/>
              </a:buClr>
              <a:buSzPts val="1000"/>
              <a:buFont typeface="Inter"/>
              <a:buChar char="●"/>
            </a:pPr>
            <a:r>
              <a:rPr i="0" lang="en" sz="1000" u="none" cap="none" strike="noStrike">
                <a:solidFill>
                  <a:srgbClr val="15213F"/>
                </a:solidFill>
                <a:latin typeface="Inter"/>
                <a:ea typeface="Inter"/>
                <a:cs typeface="Inter"/>
                <a:sym typeface="Inter"/>
              </a:rPr>
              <a:t>fewer errors</a:t>
            </a:r>
            <a:endParaRPr sz="1000">
              <a:solidFill>
                <a:srgbClr val="15213F"/>
              </a:solidFill>
              <a:latin typeface="Inter"/>
              <a:ea typeface="Inter"/>
              <a:cs typeface="Inter"/>
              <a:sym typeface="Inter"/>
            </a:endParaRPr>
          </a:p>
          <a:p>
            <a:pPr indent="-292100" lvl="0" marL="457200" marR="0" rtl="0" algn="l">
              <a:lnSpc>
                <a:spcPct val="162857"/>
              </a:lnSpc>
              <a:spcBef>
                <a:spcPts val="0"/>
              </a:spcBef>
              <a:spcAft>
                <a:spcPts val="0"/>
              </a:spcAft>
              <a:buClr>
                <a:srgbClr val="15213F"/>
              </a:buClr>
              <a:buSzPts val="1000"/>
              <a:buFont typeface="Inter"/>
              <a:buChar char="●"/>
            </a:pPr>
            <a:r>
              <a:rPr i="0" lang="en" sz="1000" u="none" cap="none" strike="noStrike">
                <a:solidFill>
                  <a:srgbClr val="15213F"/>
                </a:solidFill>
                <a:latin typeface="Inter"/>
                <a:ea typeface="Inter"/>
                <a:cs typeface="Inter"/>
                <a:sym typeface="Inter"/>
              </a:rPr>
              <a:t>broader access for legal researchers</a:t>
            </a:r>
            <a:endParaRPr i="0" sz="1000" u="none" cap="none" strike="noStrike">
              <a:latin typeface="Inter"/>
              <a:ea typeface="Inter"/>
              <a:cs typeface="Inter"/>
              <a:sym typeface="Inter"/>
            </a:endParaRPr>
          </a:p>
        </p:txBody>
      </p:sp>
      <p:sp>
        <p:nvSpPr>
          <p:cNvPr id="239" name="Google Shape;239;p36"/>
          <p:cNvSpPr txBox="1"/>
          <p:nvPr/>
        </p:nvSpPr>
        <p:spPr>
          <a:xfrm>
            <a:off x="221700" y="4890925"/>
            <a:ext cx="3012300" cy="1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Inter"/>
                <a:ea typeface="Inter"/>
                <a:cs typeface="Inter"/>
                <a:sym typeface="Inter"/>
              </a:rPr>
              <a:t>Image source: https://www.flaticon.com/</a:t>
            </a:r>
            <a:endParaRPr i="1" sz="1000">
              <a:solidFill>
                <a:schemeClr val="dk1"/>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7" name="Shape 627"/>
        <p:cNvGrpSpPr/>
        <p:nvPr/>
      </p:nvGrpSpPr>
      <p:grpSpPr>
        <a:xfrm>
          <a:off x="0" y="0"/>
          <a:ext cx="0" cy="0"/>
          <a:chOff x="0" y="0"/>
          <a:chExt cx="0" cy="0"/>
        </a:xfrm>
      </p:grpSpPr>
      <p:sp>
        <p:nvSpPr>
          <p:cNvPr id="628" name="Google Shape;628;p63"/>
          <p:cNvSpPr txBox="1"/>
          <p:nvPr>
            <p:ph type="title"/>
          </p:nvPr>
        </p:nvSpPr>
        <p:spPr>
          <a:xfrm>
            <a:off x="328425" y="1005625"/>
            <a:ext cx="4844100" cy="1160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Appendix</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2" name="Shape 632"/>
        <p:cNvGrpSpPr/>
        <p:nvPr/>
      </p:nvGrpSpPr>
      <p:grpSpPr>
        <a:xfrm>
          <a:off x="0" y="0"/>
          <a:ext cx="0" cy="0"/>
          <a:chOff x="0" y="0"/>
          <a:chExt cx="0" cy="0"/>
        </a:xfrm>
      </p:grpSpPr>
      <p:sp>
        <p:nvSpPr>
          <p:cNvPr id="633" name="Google Shape;633;p64"/>
          <p:cNvSpPr txBox="1"/>
          <p:nvPr>
            <p:ph idx="4294967295" type="title"/>
          </p:nvPr>
        </p:nvSpPr>
        <p:spPr>
          <a:xfrm>
            <a:off x="484450" y="483625"/>
            <a:ext cx="8088000" cy="69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b="0" lang="en" sz="3000">
                <a:latin typeface="Inter"/>
                <a:ea typeface="Inter"/>
                <a:cs typeface="Inter"/>
                <a:sym typeface="Inter"/>
              </a:rPr>
              <a:t>Challenges &amp; Trade-offs</a:t>
            </a:r>
            <a:endParaRPr b="0" sz="3000">
              <a:latin typeface="Inter"/>
              <a:ea typeface="Inter"/>
              <a:cs typeface="Inter"/>
              <a:sym typeface="Inter"/>
            </a:endParaRPr>
          </a:p>
          <a:p>
            <a:pPr indent="0" lvl="0" marL="0" rtl="0" algn="l">
              <a:spcBef>
                <a:spcPts val="0"/>
              </a:spcBef>
              <a:spcAft>
                <a:spcPts val="0"/>
              </a:spcAft>
              <a:buNone/>
            </a:pPr>
            <a:r>
              <a:t/>
            </a:r>
            <a:endParaRPr b="0" sz="3000">
              <a:latin typeface="Inter"/>
              <a:ea typeface="Inter"/>
              <a:cs typeface="Inter"/>
              <a:sym typeface="Inter"/>
            </a:endParaRPr>
          </a:p>
          <a:p>
            <a:pPr indent="0" lvl="0" marL="0" rtl="0" algn="l">
              <a:spcBef>
                <a:spcPts val="0"/>
              </a:spcBef>
              <a:spcAft>
                <a:spcPts val="0"/>
              </a:spcAft>
              <a:buNone/>
            </a:pPr>
            <a:r>
              <a:t/>
            </a:r>
            <a:endParaRPr b="0" sz="3000">
              <a:latin typeface="Inter"/>
              <a:ea typeface="Inter"/>
              <a:cs typeface="Inter"/>
              <a:sym typeface="Inter"/>
            </a:endParaRPr>
          </a:p>
          <a:p>
            <a:pPr indent="0" lvl="0" marL="0" rtl="0" algn="l">
              <a:spcBef>
                <a:spcPts val="0"/>
              </a:spcBef>
              <a:spcAft>
                <a:spcPts val="0"/>
              </a:spcAft>
              <a:buNone/>
            </a:pPr>
            <a:r>
              <a:t/>
            </a:r>
            <a:endParaRPr b="0" sz="3000">
              <a:latin typeface="Inter"/>
              <a:ea typeface="Inter"/>
              <a:cs typeface="Inter"/>
              <a:sym typeface="Inter"/>
            </a:endParaRPr>
          </a:p>
        </p:txBody>
      </p:sp>
      <p:sp>
        <p:nvSpPr>
          <p:cNvPr id="634" name="Google Shape;634;p64"/>
          <p:cNvSpPr txBox="1"/>
          <p:nvPr>
            <p:ph idx="4294967295" type="body"/>
          </p:nvPr>
        </p:nvSpPr>
        <p:spPr>
          <a:xfrm>
            <a:off x="365750" y="1323300"/>
            <a:ext cx="8206800" cy="2591400"/>
          </a:xfrm>
          <a:prstGeom prst="rect">
            <a:avLst/>
          </a:prstGeom>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0"/>
              </a:spcAft>
              <a:buNone/>
            </a:pPr>
            <a:r>
              <a:rPr lang="en" sz="1400">
                <a:solidFill>
                  <a:srgbClr val="353535"/>
                </a:solidFill>
                <a:latin typeface="Sora"/>
                <a:ea typeface="Sora"/>
                <a:cs typeface="Sora"/>
                <a:sym typeface="Sora"/>
              </a:rPr>
              <a:t>Financial Constraints: </a:t>
            </a:r>
            <a:endParaRPr sz="1400">
              <a:solidFill>
                <a:srgbClr val="353535"/>
              </a:solidFill>
              <a:latin typeface="Sora"/>
              <a:ea typeface="Sora"/>
              <a:cs typeface="Sora"/>
              <a:sym typeface="Sora"/>
            </a:endParaRPr>
          </a:p>
          <a:p>
            <a:pPr indent="-297497" lvl="0" marL="457200" rtl="0" algn="l">
              <a:lnSpc>
                <a:spcPct val="100000"/>
              </a:lnSpc>
              <a:spcBef>
                <a:spcPts val="0"/>
              </a:spcBef>
              <a:spcAft>
                <a:spcPts val="0"/>
              </a:spcAft>
              <a:buClr>
                <a:srgbClr val="353535"/>
              </a:buClr>
              <a:buSzPct val="100000"/>
              <a:buFont typeface="Sora"/>
              <a:buChar char="●"/>
            </a:pPr>
            <a:r>
              <a:rPr lang="en" sz="1400">
                <a:solidFill>
                  <a:srgbClr val="353535"/>
                </a:solidFill>
                <a:latin typeface="Sora"/>
                <a:ea typeface="Sora"/>
                <a:cs typeface="Sora"/>
                <a:sym typeface="Sora"/>
              </a:rPr>
              <a:t>Cost challenges in extracting,  processing, and storing data from 4 states. </a:t>
            </a:r>
            <a:endParaRPr sz="1400">
              <a:solidFill>
                <a:srgbClr val="353535"/>
              </a:solidFill>
              <a:latin typeface="Sora"/>
              <a:ea typeface="Sora"/>
              <a:cs typeface="Sora"/>
              <a:sym typeface="Sora"/>
            </a:endParaRPr>
          </a:p>
          <a:p>
            <a:pPr indent="0" lvl="0" marL="0" rtl="0" algn="l">
              <a:lnSpc>
                <a:spcPct val="100000"/>
              </a:lnSpc>
              <a:spcBef>
                <a:spcPts val="0"/>
              </a:spcBef>
              <a:spcAft>
                <a:spcPts val="0"/>
              </a:spcAft>
              <a:buNone/>
            </a:pPr>
            <a:r>
              <a:t/>
            </a:r>
            <a:endParaRPr sz="1400">
              <a:solidFill>
                <a:srgbClr val="353535"/>
              </a:solidFill>
              <a:latin typeface="Sora"/>
              <a:ea typeface="Sora"/>
              <a:cs typeface="Sora"/>
              <a:sym typeface="Sora"/>
            </a:endParaRPr>
          </a:p>
          <a:p>
            <a:pPr indent="0" lvl="0" marL="0" rtl="0" algn="l">
              <a:lnSpc>
                <a:spcPct val="100000"/>
              </a:lnSpc>
              <a:spcBef>
                <a:spcPts val="0"/>
              </a:spcBef>
              <a:spcAft>
                <a:spcPts val="0"/>
              </a:spcAft>
              <a:buNone/>
            </a:pPr>
            <a:r>
              <a:rPr lang="en" sz="1400">
                <a:solidFill>
                  <a:srgbClr val="353535"/>
                </a:solidFill>
                <a:latin typeface="Sora"/>
                <a:ea typeface="Sora"/>
                <a:cs typeface="Sora"/>
                <a:sym typeface="Sora"/>
              </a:rPr>
              <a:t>Data Engineering: </a:t>
            </a:r>
            <a:endParaRPr sz="1400">
              <a:solidFill>
                <a:srgbClr val="353535"/>
              </a:solidFill>
              <a:latin typeface="Sora"/>
              <a:ea typeface="Sora"/>
              <a:cs typeface="Sora"/>
              <a:sym typeface="Sora"/>
            </a:endParaRPr>
          </a:p>
          <a:p>
            <a:pPr indent="-297497" lvl="0" marL="457200" rtl="0" algn="l">
              <a:lnSpc>
                <a:spcPct val="100000"/>
              </a:lnSpc>
              <a:spcBef>
                <a:spcPts val="0"/>
              </a:spcBef>
              <a:spcAft>
                <a:spcPts val="0"/>
              </a:spcAft>
              <a:buClr>
                <a:srgbClr val="353535"/>
              </a:buClr>
              <a:buSzPct val="100000"/>
              <a:buFont typeface="Sora"/>
              <a:buChar char="●"/>
            </a:pPr>
            <a:r>
              <a:rPr lang="en" sz="1400">
                <a:solidFill>
                  <a:srgbClr val="353535"/>
                </a:solidFill>
                <a:latin typeface="Sora"/>
                <a:ea typeface="Sora"/>
                <a:cs typeface="Sora"/>
                <a:sym typeface="Sora"/>
              </a:rPr>
              <a:t>Challenging to retrieve laws from all 50 states, MVP is 4 states</a:t>
            </a:r>
            <a:endParaRPr sz="1400">
              <a:solidFill>
                <a:srgbClr val="353535"/>
              </a:solidFill>
              <a:latin typeface="Sora"/>
              <a:ea typeface="Sora"/>
              <a:cs typeface="Sora"/>
              <a:sym typeface="Sora"/>
            </a:endParaRPr>
          </a:p>
          <a:p>
            <a:pPr indent="-297497" lvl="0" marL="457200" rtl="0" algn="l">
              <a:lnSpc>
                <a:spcPct val="100000"/>
              </a:lnSpc>
              <a:spcBef>
                <a:spcPts val="0"/>
              </a:spcBef>
              <a:spcAft>
                <a:spcPts val="0"/>
              </a:spcAft>
              <a:buClr>
                <a:srgbClr val="353535"/>
              </a:buClr>
              <a:buSzPct val="100000"/>
              <a:buFont typeface="Sora"/>
              <a:buChar char="●"/>
            </a:pPr>
            <a:r>
              <a:rPr lang="en" sz="1400">
                <a:solidFill>
                  <a:srgbClr val="353535"/>
                </a:solidFill>
                <a:latin typeface="Sora"/>
                <a:ea typeface="Sora"/>
                <a:cs typeface="Sora"/>
                <a:sym typeface="Sora"/>
              </a:rPr>
              <a:t>Challenging to extract high-quality structures in a cheap and scalable way due to </a:t>
            </a:r>
            <a:r>
              <a:rPr lang="en" sz="1400"/>
              <a:t>the wide variation in document structure across counties and the sheer volume of files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Front-end:</a:t>
            </a:r>
            <a:endParaRPr sz="1400"/>
          </a:p>
          <a:p>
            <a:pPr indent="-297497" lvl="0" marL="457200" rtl="0" algn="l">
              <a:lnSpc>
                <a:spcPct val="100000"/>
              </a:lnSpc>
              <a:spcBef>
                <a:spcPts val="0"/>
              </a:spcBef>
              <a:spcAft>
                <a:spcPts val="0"/>
              </a:spcAft>
              <a:buSzPct val="100000"/>
              <a:buChar char="●"/>
            </a:pPr>
            <a:r>
              <a:rPr lang="en" sz="1400"/>
              <a:t>Transitioning from a one-shot query box to a conversational UI</a:t>
            </a:r>
            <a:endParaRPr sz="1400"/>
          </a:p>
          <a:p>
            <a:pPr indent="-297497" lvl="1" marL="914400" rtl="0" algn="l">
              <a:lnSpc>
                <a:spcPct val="100000"/>
              </a:lnSpc>
              <a:spcBef>
                <a:spcPts val="0"/>
              </a:spcBef>
              <a:spcAft>
                <a:spcPts val="0"/>
              </a:spcAft>
              <a:buSzPct val="100000"/>
              <a:buChar char="○"/>
            </a:pPr>
            <a:r>
              <a:rPr lang="en"/>
              <a:t>Streamlit re-runs the script on every input</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Data layer</a:t>
            </a:r>
            <a:endParaRPr sz="1400"/>
          </a:p>
          <a:p>
            <a:pPr indent="-297497" lvl="0" marL="457200" rtl="0" algn="l">
              <a:lnSpc>
                <a:spcPct val="100000"/>
              </a:lnSpc>
              <a:spcBef>
                <a:spcPts val="0"/>
              </a:spcBef>
              <a:spcAft>
                <a:spcPts val="0"/>
              </a:spcAft>
              <a:buSzPct val="100000"/>
              <a:buChar char="●"/>
            </a:pPr>
            <a:r>
              <a:rPr lang="en" sz="1400"/>
              <a:t>S3Vectors and AWS Opensearch have limitation regarding cost and features necessary for MVP</a:t>
            </a:r>
            <a:endParaRPr sz="1400"/>
          </a:p>
          <a:p>
            <a:pPr indent="-297497" lvl="1" marL="914400" rtl="0" algn="l">
              <a:lnSpc>
                <a:spcPct val="100000"/>
              </a:lnSpc>
              <a:spcBef>
                <a:spcPts val="0"/>
              </a:spcBef>
              <a:spcAft>
                <a:spcPts val="0"/>
              </a:spcAft>
              <a:buSzPct val="100000"/>
              <a:buChar char="○"/>
            </a:pPr>
            <a:r>
              <a:rPr lang="en"/>
              <a:t>S3Vectors still in preview with no hybrid search</a:t>
            </a:r>
            <a:endParaRPr/>
          </a:p>
          <a:p>
            <a:pPr indent="-297497" lvl="1" marL="914400" rtl="0" algn="l">
              <a:lnSpc>
                <a:spcPct val="100000"/>
              </a:lnSpc>
              <a:spcBef>
                <a:spcPts val="0"/>
              </a:spcBef>
              <a:spcAft>
                <a:spcPts val="0"/>
              </a:spcAft>
              <a:buSzPct val="100000"/>
              <a:buChar char="○"/>
            </a:pPr>
            <a:r>
              <a:rPr lang="en"/>
              <a:t>Opensearch cost outside of our budget constraints</a:t>
            </a:r>
            <a:endParaRPr/>
          </a:p>
          <a:p>
            <a:pPr indent="0" lvl="0" marL="0" rtl="0" algn="l">
              <a:lnSpc>
                <a:spcPct val="100000"/>
              </a:lnSpc>
              <a:spcBef>
                <a:spcPts val="0"/>
              </a:spcBef>
              <a:spcAft>
                <a:spcPts val="0"/>
              </a:spcAft>
              <a:buNone/>
            </a:pPr>
            <a:r>
              <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8" name="Shape 638"/>
        <p:cNvGrpSpPr/>
        <p:nvPr/>
      </p:nvGrpSpPr>
      <p:grpSpPr>
        <a:xfrm>
          <a:off x="0" y="0"/>
          <a:ext cx="0" cy="0"/>
          <a:chOff x="0" y="0"/>
          <a:chExt cx="0" cy="0"/>
        </a:xfrm>
      </p:grpSpPr>
      <p:sp>
        <p:nvSpPr>
          <p:cNvPr id="639" name="Google Shape;639;p65"/>
          <p:cNvSpPr txBox="1"/>
          <p:nvPr>
            <p:ph idx="4294967295" type="title"/>
          </p:nvPr>
        </p:nvSpPr>
        <p:spPr>
          <a:xfrm>
            <a:off x="310896" y="448056"/>
            <a:ext cx="8088000" cy="69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sz="3000">
                <a:latin typeface="Inter"/>
                <a:ea typeface="Inter"/>
                <a:cs typeface="Inter"/>
                <a:sym typeface="Inter"/>
              </a:rPr>
              <a:t>Decision Log </a:t>
            </a:r>
            <a:endParaRPr b="0" sz="3000">
              <a:latin typeface="Inter"/>
              <a:ea typeface="Inter"/>
              <a:cs typeface="Inter"/>
              <a:sym typeface="Inter"/>
            </a:endParaRPr>
          </a:p>
          <a:p>
            <a:pPr indent="0" lvl="0" marL="0" rtl="0" algn="l">
              <a:spcBef>
                <a:spcPts val="0"/>
              </a:spcBef>
              <a:spcAft>
                <a:spcPts val="0"/>
              </a:spcAft>
              <a:buNone/>
            </a:pPr>
            <a:r>
              <a:rPr b="0" lang="en" sz="1555">
                <a:latin typeface="Inter"/>
                <a:ea typeface="Inter"/>
                <a:cs typeface="Inter"/>
                <a:sym typeface="Inter"/>
              </a:rPr>
              <a:t>Option → Decision → Evidence</a:t>
            </a:r>
            <a:endParaRPr b="0" sz="1555">
              <a:latin typeface="Inter"/>
              <a:ea typeface="Inter"/>
              <a:cs typeface="Inter"/>
              <a:sym typeface="Inter"/>
            </a:endParaRPr>
          </a:p>
          <a:p>
            <a:pPr indent="0" lvl="0" marL="0" rtl="0" algn="l">
              <a:spcBef>
                <a:spcPts val="0"/>
              </a:spcBef>
              <a:spcAft>
                <a:spcPts val="0"/>
              </a:spcAft>
              <a:buNone/>
            </a:pPr>
            <a:r>
              <a:t/>
            </a:r>
            <a:endParaRPr b="0" sz="3000">
              <a:latin typeface="Inter"/>
              <a:ea typeface="Inter"/>
              <a:cs typeface="Inter"/>
              <a:sym typeface="Inter"/>
            </a:endParaRPr>
          </a:p>
          <a:p>
            <a:pPr indent="0" lvl="0" marL="0" rtl="0" algn="l">
              <a:spcBef>
                <a:spcPts val="0"/>
              </a:spcBef>
              <a:spcAft>
                <a:spcPts val="0"/>
              </a:spcAft>
              <a:buNone/>
            </a:pPr>
            <a:r>
              <a:t/>
            </a:r>
            <a:endParaRPr b="0" sz="3000">
              <a:latin typeface="Inter"/>
              <a:ea typeface="Inter"/>
              <a:cs typeface="Inter"/>
              <a:sym typeface="Inter"/>
            </a:endParaRPr>
          </a:p>
        </p:txBody>
      </p:sp>
      <p:sp>
        <p:nvSpPr>
          <p:cNvPr id="640" name="Google Shape;640;p65"/>
          <p:cNvSpPr txBox="1"/>
          <p:nvPr>
            <p:ph idx="4294967295" type="body"/>
          </p:nvPr>
        </p:nvSpPr>
        <p:spPr>
          <a:xfrm>
            <a:off x="365750" y="1323300"/>
            <a:ext cx="8206800" cy="2591400"/>
          </a:xfrm>
          <a:prstGeom prst="rect">
            <a:avLst/>
          </a:prstGeom>
        </p:spPr>
        <p:txBody>
          <a:bodyPr anchorCtr="0" anchor="t" bIns="91425" lIns="91425" spcFirstLastPara="1" rIns="91425" wrap="square" tIns="91425">
            <a:normAutofit/>
          </a:bodyPr>
          <a:lstStyle/>
          <a:p>
            <a:pPr indent="-330200" lvl="0" marL="457200" rtl="0" algn="l">
              <a:lnSpc>
                <a:spcPct val="100000"/>
              </a:lnSpc>
              <a:spcBef>
                <a:spcPts val="0"/>
              </a:spcBef>
              <a:spcAft>
                <a:spcPts val="0"/>
              </a:spcAft>
              <a:buClr>
                <a:srgbClr val="353535"/>
              </a:buClr>
              <a:buSzPts val="1600"/>
              <a:buFont typeface="Sora"/>
              <a:buAutoNum type="arabicPeriod"/>
            </a:pPr>
            <a:r>
              <a:rPr lang="en" sz="1600">
                <a:solidFill>
                  <a:srgbClr val="353535"/>
                </a:solidFill>
                <a:latin typeface="Sora"/>
                <a:ea typeface="Sora"/>
                <a:cs typeface="Sora"/>
                <a:sym typeface="Sora"/>
              </a:rPr>
              <a:t>Option: Text/structure extraction via python(regex, PyMuPDF)  vs AI/COTS</a:t>
            </a:r>
            <a:endParaRPr sz="1600">
              <a:solidFill>
                <a:srgbClr val="353535"/>
              </a:solidFill>
              <a:latin typeface="Sora"/>
              <a:ea typeface="Sora"/>
              <a:cs typeface="Sora"/>
              <a:sym typeface="Sora"/>
            </a:endParaRPr>
          </a:p>
          <a:p>
            <a:pPr indent="-330200" lvl="1" marL="914400" rtl="0" algn="l">
              <a:lnSpc>
                <a:spcPct val="100000"/>
              </a:lnSpc>
              <a:spcBef>
                <a:spcPts val="0"/>
              </a:spcBef>
              <a:spcAft>
                <a:spcPts val="0"/>
              </a:spcAft>
              <a:buClr>
                <a:srgbClr val="353535"/>
              </a:buClr>
              <a:buSzPts val="1600"/>
              <a:buFont typeface="Sora"/>
              <a:buAutoNum type="alphaLcPeriod"/>
            </a:pPr>
            <a:r>
              <a:rPr lang="en" sz="1600">
                <a:solidFill>
                  <a:srgbClr val="353535"/>
                </a:solidFill>
                <a:latin typeface="Sora"/>
                <a:ea typeface="Sora"/>
                <a:cs typeface="Sora"/>
                <a:sym typeface="Sora"/>
              </a:rPr>
              <a:t>Decision: Regex</a:t>
            </a:r>
            <a:endParaRPr sz="1600">
              <a:solidFill>
                <a:srgbClr val="353535"/>
              </a:solidFill>
              <a:latin typeface="Sora"/>
              <a:ea typeface="Sora"/>
              <a:cs typeface="Sora"/>
              <a:sym typeface="Sora"/>
            </a:endParaRPr>
          </a:p>
          <a:p>
            <a:pPr indent="-330200" lvl="1" marL="914400" rtl="0" algn="l">
              <a:lnSpc>
                <a:spcPct val="100000"/>
              </a:lnSpc>
              <a:spcBef>
                <a:spcPts val="0"/>
              </a:spcBef>
              <a:spcAft>
                <a:spcPts val="0"/>
              </a:spcAft>
              <a:buClr>
                <a:srgbClr val="353535"/>
              </a:buClr>
              <a:buSzPts val="1600"/>
              <a:buFont typeface="Sora"/>
              <a:buAutoNum type="alphaLcPeriod"/>
            </a:pPr>
            <a:r>
              <a:rPr lang="en" sz="1600">
                <a:solidFill>
                  <a:srgbClr val="353535"/>
                </a:solidFill>
                <a:latin typeface="Sora"/>
                <a:ea typeface="Sora"/>
                <a:cs typeface="Sora"/>
                <a:sym typeface="Sora"/>
              </a:rPr>
              <a:t>Evidence: High cost of AWS Bedrock and AI. </a:t>
            </a:r>
            <a:endParaRPr sz="1600">
              <a:solidFill>
                <a:srgbClr val="353535"/>
              </a:solidFill>
              <a:latin typeface="Sora"/>
              <a:ea typeface="Sora"/>
              <a:cs typeface="Sora"/>
              <a:sym typeface="Sora"/>
            </a:endParaRPr>
          </a:p>
          <a:p>
            <a:pPr indent="0" lvl="0" marL="0" rtl="0" algn="l">
              <a:lnSpc>
                <a:spcPct val="100000"/>
              </a:lnSpc>
              <a:spcBef>
                <a:spcPts val="0"/>
              </a:spcBef>
              <a:spcAft>
                <a:spcPts val="0"/>
              </a:spcAft>
              <a:buNone/>
            </a:pPr>
            <a:r>
              <a:t/>
            </a:r>
            <a:endParaRPr sz="1600">
              <a:solidFill>
                <a:srgbClr val="353535"/>
              </a:solidFill>
              <a:latin typeface="Sora"/>
              <a:ea typeface="Sora"/>
              <a:cs typeface="Sora"/>
              <a:sym typeface="Sora"/>
            </a:endParaRPr>
          </a:p>
          <a:p>
            <a:pPr indent="-330200" lvl="0" marL="457200" rtl="0" algn="l">
              <a:lnSpc>
                <a:spcPct val="100000"/>
              </a:lnSpc>
              <a:spcBef>
                <a:spcPts val="0"/>
              </a:spcBef>
              <a:spcAft>
                <a:spcPts val="0"/>
              </a:spcAft>
              <a:buClr>
                <a:srgbClr val="353535"/>
              </a:buClr>
              <a:buSzPts val="1600"/>
              <a:buFont typeface="Sora"/>
              <a:buAutoNum type="arabicPeriod"/>
            </a:pPr>
            <a:r>
              <a:rPr lang="en" sz="1600">
                <a:solidFill>
                  <a:srgbClr val="353535"/>
                </a:solidFill>
                <a:latin typeface="Sora"/>
                <a:ea typeface="Sora"/>
                <a:cs typeface="Sora"/>
                <a:sym typeface="Sora"/>
              </a:rPr>
              <a:t>Option: AWS S3 vectors, Pinecone, AWS Opensearch</a:t>
            </a:r>
            <a:endParaRPr sz="1600">
              <a:solidFill>
                <a:srgbClr val="353535"/>
              </a:solidFill>
              <a:latin typeface="Sora"/>
              <a:ea typeface="Sora"/>
              <a:cs typeface="Sora"/>
              <a:sym typeface="Sora"/>
            </a:endParaRPr>
          </a:p>
          <a:p>
            <a:pPr indent="-330200" lvl="1" marL="914400" rtl="0" algn="l">
              <a:lnSpc>
                <a:spcPct val="100000"/>
              </a:lnSpc>
              <a:spcBef>
                <a:spcPts val="0"/>
              </a:spcBef>
              <a:spcAft>
                <a:spcPts val="0"/>
              </a:spcAft>
              <a:buClr>
                <a:srgbClr val="353535"/>
              </a:buClr>
              <a:buSzPts val="1600"/>
              <a:buFont typeface="Sora"/>
              <a:buAutoNum type="alphaLcPeriod"/>
            </a:pPr>
            <a:r>
              <a:rPr lang="en" sz="1600">
                <a:solidFill>
                  <a:srgbClr val="353535"/>
                </a:solidFill>
                <a:latin typeface="Sora"/>
                <a:ea typeface="Sora"/>
                <a:cs typeface="Sora"/>
                <a:sym typeface="Sora"/>
              </a:rPr>
              <a:t>Decision: Pinecone</a:t>
            </a:r>
            <a:endParaRPr sz="1600">
              <a:solidFill>
                <a:srgbClr val="353535"/>
              </a:solidFill>
              <a:latin typeface="Sora"/>
              <a:ea typeface="Sora"/>
              <a:cs typeface="Sora"/>
              <a:sym typeface="Sora"/>
            </a:endParaRPr>
          </a:p>
          <a:p>
            <a:pPr indent="-330200" lvl="1" marL="914400" rtl="0" algn="l">
              <a:lnSpc>
                <a:spcPct val="100000"/>
              </a:lnSpc>
              <a:spcBef>
                <a:spcPts val="0"/>
              </a:spcBef>
              <a:spcAft>
                <a:spcPts val="0"/>
              </a:spcAft>
              <a:buClr>
                <a:srgbClr val="353535"/>
              </a:buClr>
              <a:buSzPts val="1600"/>
              <a:buFont typeface="Sora"/>
              <a:buAutoNum type="alphaLcPeriod"/>
            </a:pPr>
            <a:r>
              <a:rPr lang="en" sz="1600">
                <a:solidFill>
                  <a:srgbClr val="353535"/>
                </a:solidFill>
                <a:latin typeface="Sora"/>
                <a:ea typeface="Sora"/>
                <a:cs typeface="Sora"/>
                <a:sym typeface="Sora"/>
              </a:rPr>
              <a:t>Evidence: Good balance between cost and performance, and the client has kindly sponsored the cost</a:t>
            </a:r>
            <a:endParaRPr sz="1600">
              <a:solidFill>
                <a:srgbClr val="353535"/>
              </a:solidFill>
              <a:latin typeface="Sora"/>
              <a:ea typeface="Sora"/>
              <a:cs typeface="Sora"/>
              <a:sym typeface="Sor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4" name="Shape 644"/>
        <p:cNvGrpSpPr/>
        <p:nvPr/>
      </p:nvGrpSpPr>
      <p:grpSpPr>
        <a:xfrm>
          <a:off x="0" y="0"/>
          <a:ext cx="0" cy="0"/>
          <a:chOff x="0" y="0"/>
          <a:chExt cx="0" cy="0"/>
        </a:xfrm>
      </p:grpSpPr>
      <p:sp>
        <p:nvSpPr>
          <p:cNvPr id="645" name="Google Shape;645;p66"/>
          <p:cNvSpPr txBox="1"/>
          <p:nvPr>
            <p:ph type="title"/>
          </p:nvPr>
        </p:nvSpPr>
        <p:spPr>
          <a:xfrm>
            <a:off x="328425" y="1005625"/>
            <a:ext cx="4844100" cy="1160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Slide Resources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310896" y="448056"/>
            <a:ext cx="2808000" cy="54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latin typeface="Inter"/>
                <a:ea typeface="Inter"/>
                <a:cs typeface="Inter"/>
                <a:sym typeface="Inter"/>
              </a:rPr>
              <a:t>Target Users</a:t>
            </a:r>
            <a:endParaRPr sz="2700">
              <a:latin typeface="Inter"/>
              <a:ea typeface="Inter"/>
              <a:cs typeface="Inter"/>
              <a:sym typeface="Inter"/>
            </a:endParaRPr>
          </a:p>
        </p:txBody>
      </p:sp>
      <p:sp>
        <p:nvSpPr>
          <p:cNvPr id="245" name="Google Shape;245;p37"/>
          <p:cNvSpPr txBox="1"/>
          <p:nvPr>
            <p:ph idx="1" type="body"/>
          </p:nvPr>
        </p:nvSpPr>
        <p:spPr>
          <a:xfrm>
            <a:off x="1136925" y="2943000"/>
            <a:ext cx="1945200" cy="438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000">
                <a:latin typeface="Inter"/>
                <a:ea typeface="Inter"/>
                <a:cs typeface="Inter"/>
                <a:sym typeface="Inter"/>
              </a:rPr>
              <a:t>Public-interest Researchers</a:t>
            </a:r>
            <a:endParaRPr b="1" sz="1000">
              <a:latin typeface="Inter"/>
              <a:ea typeface="Inter"/>
              <a:cs typeface="Inter"/>
              <a:sym typeface="Inter"/>
            </a:endParaRPr>
          </a:p>
        </p:txBody>
      </p:sp>
      <p:pic>
        <p:nvPicPr>
          <p:cNvPr id="246" name="Google Shape;246;p37" title="researcher icon.png"/>
          <p:cNvPicPr preferRelativeResize="0"/>
          <p:nvPr/>
        </p:nvPicPr>
        <p:blipFill>
          <a:blip r:embed="rId3">
            <a:alphaModFix/>
          </a:blip>
          <a:stretch>
            <a:fillRect/>
          </a:stretch>
        </p:blipFill>
        <p:spPr>
          <a:xfrm>
            <a:off x="1422650" y="1569250"/>
            <a:ext cx="1373750" cy="1373750"/>
          </a:xfrm>
          <a:prstGeom prst="rect">
            <a:avLst/>
          </a:prstGeom>
          <a:noFill/>
          <a:ln>
            <a:noFill/>
          </a:ln>
        </p:spPr>
      </p:pic>
      <p:pic>
        <p:nvPicPr>
          <p:cNvPr id="247" name="Google Shape;247;p37" title="lawyer.png"/>
          <p:cNvPicPr preferRelativeResize="0"/>
          <p:nvPr/>
        </p:nvPicPr>
        <p:blipFill>
          <a:blip r:embed="rId4">
            <a:alphaModFix/>
          </a:blip>
          <a:stretch>
            <a:fillRect/>
          </a:stretch>
        </p:blipFill>
        <p:spPr>
          <a:xfrm>
            <a:off x="4252123" y="1543625"/>
            <a:ext cx="1373750" cy="1373750"/>
          </a:xfrm>
          <a:prstGeom prst="rect">
            <a:avLst/>
          </a:prstGeom>
          <a:noFill/>
          <a:ln>
            <a:noFill/>
          </a:ln>
        </p:spPr>
      </p:pic>
      <p:pic>
        <p:nvPicPr>
          <p:cNvPr id="248" name="Google Shape;248;p37" title="politician.png"/>
          <p:cNvPicPr preferRelativeResize="0"/>
          <p:nvPr/>
        </p:nvPicPr>
        <p:blipFill>
          <a:blip r:embed="rId5">
            <a:alphaModFix/>
          </a:blip>
          <a:stretch>
            <a:fillRect/>
          </a:stretch>
        </p:blipFill>
        <p:spPr>
          <a:xfrm>
            <a:off x="6890925" y="1543625"/>
            <a:ext cx="1373750" cy="1373750"/>
          </a:xfrm>
          <a:prstGeom prst="rect">
            <a:avLst/>
          </a:prstGeom>
          <a:noFill/>
          <a:ln>
            <a:noFill/>
          </a:ln>
        </p:spPr>
      </p:pic>
      <p:sp>
        <p:nvSpPr>
          <p:cNvPr id="249" name="Google Shape;249;p37"/>
          <p:cNvSpPr txBox="1"/>
          <p:nvPr>
            <p:ph idx="1" type="body"/>
          </p:nvPr>
        </p:nvSpPr>
        <p:spPr>
          <a:xfrm>
            <a:off x="3890625" y="2943000"/>
            <a:ext cx="1893300" cy="438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000">
                <a:latin typeface="Inter"/>
                <a:ea typeface="Inter"/>
                <a:cs typeface="Inter"/>
                <a:sym typeface="Inter"/>
              </a:rPr>
              <a:t>Legal Analyst</a:t>
            </a:r>
            <a:endParaRPr b="1" sz="1000">
              <a:latin typeface="Inter"/>
              <a:ea typeface="Inter"/>
              <a:cs typeface="Inter"/>
              <a:sym typeface="Inter"/>
            </a:endParaRPr>
          </a:p>
        </p:txBody>
      </p:sp>
      <p:sp>
        <p:nvSpPr>
          <p:cNvPr id="250" name="Google Shape;250;p37"/>
          <p:cNvSpPr txBox="1"/>
          <p:nvPr>
            <p:ph idx="1" type="body"/>
          </p:nvPr>
        </p:nvSpPr>
        <p:spPr>
          <a:xfrm>
            <a:off x="6592400" y="2917375"/>
            <a:ext cx="1893300" cy="438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000">
                <a:latin typeface="Inter"/>
                <a:ea typeface="Inter"/>
                <a:cs typeface="Inter"/>
                <a:sym typeface="Inter"/>
              </a:rPr>
              <a:t>Civil Advocates</a:t>
            </a:r>
            <a:endParaRPr b="1" sz="1000">
              <a:latin typeface="Inter"/>
              <a:ea typeface="Inter"/>
              <a:cs typeface="Inter"/>
              <a:sym typeface="Inter"/>
            </a:endParaRPr>
          </a:p>
        </p:txBody>
      </p:sp>
      <p:sp>
        <p:nvSpPr>
          <p:cNvPr id="251" name="Google Shape;251;p37"/>
          <p:cNvSpPr txBox="1"/>
          <p:nvPr/>
        </p:nvSpPr>
        <p:spPr>
          <a:xfrm>
            <a:off x="786825" y="3406925"/>
            <a:ext cx="26454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Inter"/>
                <a:ea typeface="Inter"/>
                <a:cs typeface="Inter"/>
                <a:sym typeface="Inter"/>
              </a:rPr>
              <a:t>Researchers who seek to conduct comparative analysis to produce large, informative research reports</a:t>
            </a:r>
            <a:endParaRPr sz="800">
              <a:solidFill>
                <a:schemeClr val="dk1"/>
              </a:solidFill>
              <a:latin typeface="Inter"/>
              <a:ea typeface="Inter"/>
              <a:cs typeface="Inter"/>
              <a:sym typeface="Inter"/>
            </a:endParaRPr>
          </a:p>
        </p:txBody>
      </p:sp>
      <p:sp>
        <p:nvSpPr>
          <p:cNvPr id="252" name="Google Shape;252;p37"/>
          <p:cNvSpPr txBox="1"/>
          <p:nvPr/>
        </p:nvSpPr>
        <p:spPr>
          <a:xfrm>
            <a:off x="3616300" y="3381300"/>
            <a:ext cx="26454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Inter"/>
                <a:ea typeface="Inter"/>
                <a:cs typeface="Inter"/>
                <a:sym typeface="Inter"/>
              </a:rPr>
              <a:t>Legal analyst investigating current municipal law status for legal casework and compliance reviews </a:t>
            </a:r>
            <a:endParaRPr sz="800">
              <a:solidFill>
                <a:schemeClr val="dk1"/>
              </a:solidFill>
              <a:latin typeface="Inter"/>
              <a:ea typeface="Inter"/>
              <a:cs typeface="Inter"/>
              <a:sym typeface="Inter"/>
            </a:endParaRPr>
          </a:p>
        </p:txBody>
      </p:sp>
      <p:sp>
        <p:nvSpPr>
          <p:cNvPr id="253" name="Google Shape;253;p37"/>
          <p:cNvSpPr txBox="1"/>
          <p:nvPr/>
        </p:nvSpPr>
        <p:spPr>
          <a:xfrm>
            <a:off x="6493750" y="3381300"/>
            <a:ext cx="24141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Inter"/>
                <a:ea typeface="Inter"/>
                <a:cs typeface="Inter"/>
                <a:sym typeface="Inter"/>
              </a:rPr>
              <a:t>Civil Advocates </a:t>
            </a:r>
            <a:r>
              <a:rPr lang="en" sz="800">
                <a:solidFill>
                  <a:schemeClr val="dk1"/>
                </a:solidFill>
                <a:latin typeface="Inter"/>
                <a:ea typeface="Inter"/>
                <a:cs typeface="Inter"/>
                <a:sym typeface="Inter"/>
              </a:rPr>
              <a:t>making </a:t>
            </a:r>
            <a:r>
              <a:rPr lang="en" sz="800">
                <a:solidFill>
                  <a:schemeClr val="dk1"/>
                </a:solidFill>
                <a:latin typeface="Inter"/>
                <a:ea typeface="Inter"/>
                <a:cs typeface="Inter"/>
                <a:sym typeface="Inter"/>
              </a:rPr>
              <a:t>public policy decisions for community projects </a:t>
            </a:r>
            <a:endParaRPr sz="800">
              <a:solidFill>
                <a:schemeClr val="dk1"/>
              </a:solidFill>
              <a:latin typeface="Inter"/>
              <a:ea typeface="Inter"/>
              <a:cs typeface="Inter"/>
              <a:sym typeface="Inter"/>
            </a:endParaRPr>
          </a:p>
        </p:txBody>
      </p:sp>
      <p:sp>
        <p:nvSpPr>
          <p:cNvPr id="254" name="Google Shape;254;p37"/>
          <p:cNvSpPr txBox="1"/>
          <p:nvPr/>
        </p:nvSpPr>
        <p:spPr>
          <a:xfrm>
            <a:off x="221700" y="4890925"/>
            <a:ext cx="3012300" cy="1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Inter"/>
                <a:ea typeface="Inter"/>
                <a:cs typeface="Inter"/>
                <a:sym typeface="Inter"/>
              </a:rPr>
              <a:t>Image source: https://www.flaticon.com/</a:t>
            </a:r>
            <a:endParaRPr i="1" sz="1000">
              <a:solidFill>
                <a:schemeClr val="dk1"/>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Inter"/>
                <a:ea typeface="Inter"/>
                <a:cs typeface="Inter"/>
                <a:sym typeface="Inter"/>
              </a:rPr>
              <a:t>Demo</a:t>
            </a:r>
            <a:endParaRPr sz="2700">
              <a:latin typeface="Inter"/>
              <a:ea typeface="Inter"/>
              <a:cs typeface="Inter"/>
              <a:sym typeface="Inter"/>
            </a:endParaRPr>
          </a:p>
        </p:txBody>
      </p:sp>
      <p:pic>
        <p:nvPicPr>
          <p:cNvPr id="260" name="Google Shape;260;p38" title="Screen Recording 2025-12-05 at 9.41.07 AM.mov">
            <a:hlinkClick r:id="rId3"/>
          </p:cNvPr>
          <p:cNvPicPr preferRelativeResize="0"/>
          <p:nvPr/>
        </p:nvPicPr>
        <p:blipFill>
          <a:blip r:embed="rId4">
            <a:alphaModFix/>
          </a:blip>
          <a:stretch>
            <a:fillRect/>
          </a:stretch>
        </p:blipFill>
        <p:spPr>
          <a:xfrm>
            <a:off x="1032500" y="1170125"/>
            <a:ext cx="7267011" cy="38209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idx="4294967295" type="title"/>
          </p:nvPr>
        </p:nvSpPr>
        <p:spPr>
          <a:xfrm>
            <a:off x="310900" y="448052"/>
            <a:ext cx="8088000" cy="44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00">
                <a:latin typeface="Inter"/>
                <a:ea typeface="Inter"/>
                <a:cs typeface="Inter"/>
                <a:sym typeface="Inter"/>
              </a:rPr>
              <a:t>Architecture Overview</a:t>
            </a:r>
            <a:endParaRPr sz="2700">
              <a:latin typeface="Inter"/>
              <a:ea typeface="Inter"/>
              <a:cs typeface="Inter"/>
              <a:sym typeface="Inter"/>
            </a:endParaRPr>
          </a:p>
        </p:txBody>
      </p:sp>
      <p:pic>
        <p:nvPicPr>
          <p:cNvPr id="266" name="Google Shape;266;p39"/>
          <p:cNvPicPr preferRelativeResize="0"/>
          <p:nvPr/>
        </p:nvPicPr>
        <p:blipFill>
          <a:blip r:embed="rId3">
            <a:alphaModFix/>
          </a:blip>
          <a:stretch>
            <a:fillRect/>
          </a:stretch>
        </p:blipFill>
        <p:spPr>
          <a:xfrm>
            <a:off x="792413" y="891450"/>
            <a:ext cx="7559176" cy="4252050"/>
          </a:xfrm>
          <a:prstGeom prst="rect">
            <a:avLst/>
          </a:prstGeom>
          <a:noFill/>
          <a:ln>
            <a:noFill/>
          </a:ln>
        </p:spPr>
      </p:pic>
      <p:sp>
        <p:nvSpPr>
          <p:cNvPr id="267" name="Google Shape;267;p39"/>
          <p:cNvSpPr txBox="1"/>
          <p:nvPr>
            <p:ph idx="4294967295" type="title"/>
          </p:nvPr>
        </p:nvSpPr>
        <p:spPr>
          <a:xfrm>
            <a:off x="310900" y="822875"/>
            <a:ext cx="7038600" cy="44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1150">
                <a:latin typeface="Inter"/>
                <a:ea typeface="Inter"/>
                <a:cs typeface="Inter"/>
                <a:sym typeface="Inter"/>
              </a:rPr>
              <a:t>A modern tech stack, integrated into a scalable RAG System</a:t>
            </a:r>
            <a:endParaRPr b="0" sz="1150">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0"/>
          <p:cNvSpPr txBox="1"/>
          <p:nvPr>
            <p:ph type="ctrTitle"/>
          </p:nvPr>
        </p:nvSpPr>
        <p:spPr>
          <a:xfrm>
            <a:off x="389775" y="2000250"/>
            <a:ext cx="8520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latin typeface="Inter"/>
                <a:ea typeface="Inter"/>
                <a:cs typeface="Inter"/>
                <a:sym typeface="Inter"/>
              </a:rPr>
              <a:t>Data Overview</a:t>
            </a:r>
            <a:endParaRPr sz="4000">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1"/>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30">
                <a:latin typeface="Inter"/>
                <a:ea typeface="Inter"/>
                <a:cs typeface="Inter"/>
                <a:sym typeface="Inter"/>
              </a:rPr>
              <a:t>Data</a:t>
            </a:r>
            <a:endParaRPr sz="2730">
              <a:latin typeface="Inter"/>
              <a:ea typeface="Inter"/>
              <a:cs typeface="Inter"/>
              <a:sym typeface="Inter"/>
            </a:endParaRPr>
          </a:p>
        </p:txBody>
      </p:sp>
      <p:sp>
        <p:nvSpPr>
          <p:cNvPr id="278" name="Google Shape;278;p41"/>
          <p:cNvSpPr/>
          <p:nvPr/>
        </p:nvSpPr>
        <p:spPr>
          <a:xfrm>
            <a:off x="494779" y="1415661"/>
            <a:ext cx="4015200" cy="32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15213F"/>
              </a:buClr>
              <a:buSzPts val="2600"/>
              <a:buFont typeface="Roboto Slab"/>
              <a:buNone/>
            </a:pPr>
            <a:r>
              <a:rPr i="0" lang="en" sz="2600" cap="none" strike="noStrike">
                <a:solidFill>
                  <a:schemeClr val="dk2"/>
                </a:solidFill>
                <a:latin typeface="Inter"/>
                <a:ea typeface="Inter"/>
                <a:cs typeface="Inter"/>
                <a:sym typeface="Inter"/>
              </a:rPr>
              <a:t>7.6 GB</a:t>
            </a:r>
            <a:endParaRPr i="0" sz="2600" cap="none" strike="noStrike">
              <a:solidFill>
                <a:schemeClr val="dk2"/>
              </a:solidFill>
              <a:latin typeface="Inter"/>
              <a:ea typeface="Inter"/>
              <a:cs typeface="Inter"/>
              <a:sym typeface="Inter"/>
            </a:endParaRPr>
          </a:p>
        </p:txBody>
      </p:sp>
      <p:sp>
        <p:nvSpPr>
          <p:cNvPr id="279" name="Google Shape;279;p41"/>
          <p:cNvSpPr/>
          <p:nvPr/>
        </p:nvSpPr>
        <p:spPr>
          <a:xfrm>
            <a:off x="1883941" y="1865791"/>
            <a:ext cx="1236900" cy="154500"/>
          </a:xfrm>
          <a:prstGeom prst="rect">
            <a:avLst/>
          </a:prstGeom>
          <a:noFill/>
          <a:ln>
            <a:noFill/>
          </a:ln>
        </p:spPr>
        <p:txBody>
          <a:bodyPr anchorCtr="0" anchor="t" bIns="0" lIns="0" spcFirstLastPara="1" rIns="0" wrap="square" tIns="0">
            <a:noAutofit/>
          </a:bodyPr>
          <a:lstStyle/>
          <a:p>
            <a:pPr indent="0" lvl="0" marL="0" marR="0" rtl="0" algn="ctr">
              <a:lnSpc>
                <a:spcPct val="122580"/>
              </a:lnSpc>
              <a:spcBef>
                <a:spcPts val="0"/>
              </a:spcBef>
              <a:spcAft>
                <a:spcPts val="0"/>
              </a:spcAft>
              <a:buClr>
                <a:srgbClr val="15213F"/>
              </a:buClr>
              <a:buSzPts val="1000"/>
              <a:buFont typeface="Roboto Slab"/>
              <a:buNone/>
            </a:pPr>
            <a:r>
              <a:rPr i="0" lang="en" sz="1000" u="none" cap="none" strike="noStrike">
                <a:solidFill>
                  <a:srgbClr val="15213F"/>
                </a:solidFill>
                <a:latin typeface="Inter"/>
                <a:ea typeface="Inter"/>
                <a:cs typeface="Inter"/>
                <a:sym typeface="Inter"/>
              </a:rPr>
              <a:t>Dataset Size</a:t>
            </a:r>
            <a:endParaRPr i="0" sz="1000" u="none" cap="none" strike="noStrike">
              <a:latin typeface="Inter"/>
              <a:ea typeface="Inter"/>
              <a:cs typeface="Inter"/>
              <a:sym typeface="Inter"/>
            </a:endParaRPr>
          </a:p>
        </p:txBody>
      </p:sp>
      <p:sp>
        <p:nvSpPr>
          <p:cNvPr id="280" name="Google Shape;280;p41"/>
          <p:cNvSpPr/>
          <p:nvPr/>
        </p:nvSpPr>
        <p:spPr>
          <a:xfrm>
            <a:off x="4633838" y="1415661"/>
            <a:ext cx="4015200" cy="32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15213F"/>
              </a:buClr>
              <a:buSzPts val="2600"/>
              <a:buFont typeface="Roboto Slab"/>
              <a:buNone/>
            </a:pPr>
            <a:r>
              <a:rPr i="0" lang="en" sz="2600" u="none" cap="none" strike="noStrike">
                <a:solidFill>
                  <a:schemeClr val="dk2"/>
                </a:solidFill>
                <a:latin typeface="Inter"/>
                <a:ea typeface="Inter"/>
                <a:cs typeface="Inter"/>
                <a:sym typeface="Inter"/>
              </a:rPr>
              <a:t>1.2M+</a:t>
            </a:r>
            <a:endParaRPr i="0" sz="2600" u="none" cap="none" strike="noStrike">
              <a:solidFill>
                <a:schemeClr val="dk2"/>
              </a:solidFill>
              <a:latin typeface="Inter"/>
              <a:ea typeface="Inter"/>
              <a:cs typeface="Inter"/>
              <a:sym typeface="Inter"/>
            </a:endParaRPr>
          </a:p>
        </p:txBody>
      </p:sp>
      <p:sp>
        <p:nvSpPr>
          <p:cNvPr id="281" name="Google Shape;281;p41"/>
          <p:cNvSpPr/>
          <p:nvPr/>
        </p:nvSpPr>
        <p:spPr>
          <a:xfrm>
            <a:off x="5925676" y="1865788"/>
            <a:ext cx="1566600" cy="154500"/>
          </a:xfrm>
          <a:prstGeom prst="rect">
            <a:avLst/>
          </a:prstGeom>
          <a:noFill/>
          <a:ln>
            <a:noFill/>
          </a:ln>
        </p:spPr>
        <p:txBody>
          <a:bodyPr anchorCtr="0" anchor="t" bIns="0" lIns="0" spcFirstLastPara="1" rIns="0" wrap="square" tIns="0">
            <a:noAutofit/>
          </a:bodyPr>
          <a:lstStyle/>
          <a:p>
            <a:pPr indent="0" lvl="0" marL="0" marR="0" rtl="0" algn="ctr">
              <a:lnSpc>
                <a:spcPct val="122580"/>
              </a:lnSpc>
              <a:spcBef>
                <a:spcPts val="0"/>
              </a:spcBef>
              <a:spcAft>
                <a:spcPts val="0"/>
              </a:spcAft>
              <a:buClr>
                <a:srgbClr val="15213F"/>
              </a:buClr>
              <a:buSzPts val="1000"/>
              <a:buFont typeface="Roboto Slab"/>
              <a:buNone/>
            </a:pPr>
            <a:r>
              <a:rPr i="0" lang="en" sz="1000" u="none" cap="none" strike="noStrike">
                <a:solidFill>
                  <a:srgbClr val="15213F"/>
                </a:solidFill>
                <a:latin typeface="Inter"/>
                <a:ea typeface="Inter"/>
                <a:cs typeface="Inter"/>
                <a:sym typeface="Inter"/>
              </a:rPr>
              <a:t>Legal Sections Analyzed</a:t>
            </a:r>
            <a:endParaRPr i="0" sz="1000" u="none" cap="none" strike="noStrike">
              <a:latin typeface="Inter"/>
              <a:ea typeface="Inter"/>
              <a:cs typeface="Inter"/>
              <a:sym typeface="Inter"/>
            </a:endParaRPr>
          </a:p>
        </p:txBody>
      </p:sp>
      <p:sp>
        <p:nvSpPr>
          <p:cNvPr id="282" name="Google Shape;282;p41"/>
          <p:cNvSpPr/>
          <p:nvPr/>
        </p:nvSpPr>
        <p:spPr>
          <a:xfrm>
            <a:off x="494779" y="2267627"/>
            <a:ext cx="4015200" cy="32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15213F"/>
              </a:buClr>
              <a:buSzPts val="2600"/>
              <a:buFont typeface="Roboto Slab"/>
              <a:buNone/>
            </a:pPr>
            <a:r>
              <a:rPr i="0" lang="en" sz="2600" cap="none" strike="noStrike">
                <a:solidFill>
                  <a:schemeClr val="dk2"/>
                </a:solidFill>
                <a:latin typeface="Inter"/>
                <a:ea typeface="Inter"/>
                <a:cs typeface="Inter"/>
                <a:sym typeface="Inter"/>
              </a:rPr>
              <a:t>414K+</a:t>
            </a:r>
            <a:endParaRPr i="0" sz="2600" cap="none" strike="noStrike">
              <a:solidFill>
                <a:schemeClr val="dk2"/>
              </a:solidFill>
              <a:latin typeface="Inter"/>
              <a:ea typeface="Inter"/>
              <a:cs typeface="Inter"/>
              <a:sym typeface="Inter"/>
            </a:endParaRPr>
          </a:p>
        </p:txBody>
      </p:sp>
      <p:sp>
        <p:nvSpPr>
          <p:cNvPr id="283" name="Google Shape;283;p41"/>
          <p:cNvSpPr/>
          <p:nvPr/>
        </p:nvSpPr>
        <p:spPr>
          <a:xfrm>
            <a:off x="1883941" y="2717758"/>
            <a:ext cx="1236900" cy="154500"/>
          </a:xfrm>
          <a:prstGeom prst="rect">
            <a:avLst/>
          </a:prstGeom>
          <a:noFill/>
          <a:ln>
            <a:noFill/>
          </a:ln>
        </p:spPr>
        <p:txBody>
          <a:bodyPr anchorCtr="0" anchor="t" bIns="0" lIns="0" spcFirstLastPara="1" rIns="0" wrap="square" tIns="0">
            <a:noAutofit/>
          </a:bodyPr>
          <a:lstStyle/>
          <a:p>
            <a:pPr indent="0" lvl="0" marL="0" marR="0" rtl="0" algn="ctr">
              <a:lnSpc>
                <a:spcPct val="122580"/>
              </a:lnSpc>
              <a:spcBef>
                <a:spcPts val="0"/>
              </a:spcBef>
              <a:spcAft>
                <a:spcPts val="0"/>
              </a:spcAft>
              <a:buClr>
                <a:srgbClr val="15213F"/>
              </a:buClr>
              <a:buSzPts val="1000"/>
              <a:buFont typeface="Roboto Slab"/>
              <a:buNone/>
            </a:pPr>
            <a:r>
              <a:rPr i="0" lang="en" sz="1000" u="none" cap="none" strike="noStrike">
                <a:solidFill>
                  <a:srgbClr val="15213F"/>
                </a:solidFill>
                <a:latin typeface="Inter"/>
                <a:ea typeface="Inter"/>
                <a:cs typeface="Inter"/>
                <a:sym typeface="Inter"/>
              </a:rPr>
              <a:t>Pages Processed</a:t>
            </a:r>
            <a:endParaRPr i="0" sz="1000" u="none" cap="none" strike="noStrike">
              <a:latin typeface="Inter"/>
              <a:ea typeface="Inter"/>
              <a:cs typeface="Inter"/>
              <a:sym typeface="Inter"/>
            </a:endParaRPr>
          </a:p>
        </p:txBody>
      </p:sp>
      <p:sp>
        <p:nvSpPr>
          <p:cNvPr id="284" name="Google Shape;284;p41"/>
          <p:cNvSpPr/>
          <p:nvPr/>
        </p:nvSpPr>
        <p:spPr>
          <a:xfrm>
            <a:off x="4633838" y="2267627"/>
            <a:ext cx="4015200" cy="32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15213F"/>
              </a:buClr>
              <a:buSzPts val="2600"/>
              <a:buFont typeface="Roboto Slab"/>
              <a:buNone/>
            </a:pPr>
            <a:r>
              <a:rPr i="0" lang="en" sz="2600" cap="none" strike="noStrike">
                <a:solidFill>
                  <a:schemeClr val="dk2"/>
                </a:solidFill>
                <a:latin typeface="Inter"/>
                <a:ea typeface="Inter"/>
                <a:cs typeface="Inter"/>
                <a:sym typeface="Inter"/>
              </a:rPr>
              <a:t>51.6M</a:t>
            </a:r>
            <a:endParaRPr i="0" sz="2600" cap="none" strike="noStrike">
              <a:solidFill>
                <a:schemeClr val="dk2"/>
              </a:solidFill>
              <a:latin typeface="Inter"/>
              <a:ea typeface="Inter"/>
              <a:cs typeface="Inter"/>
              <a:sym typeface="Inter"/>
            </a:endParaRPr>
          </a:p>
        </p:txBody>
      </p:sp>
      <p:sp>
        <p:nvSpPr>
          <p:cNvPr id="285" name="Google Shape;285;p41"/>
          <p:cNvSpPr/>
          <p:nvPr/>
        </p:nvSpPr>
        <p:spPr>
          <a:xfrm>
            <a:off x="6023000" y="2717758"/>
            <a:ext cx="1236900" cy="154500"/>
          </a:xfrm>
          <a:prstGeom prst="rect">
            <a:avLst/>
          </a:prstGeom>
          <a:noFill/>
          <a:ln>
            <a:noFill/>
          </a:ln>
        </p:spPr>
        <p:txBody>
          <a:bodyPr anchorCtr="0" anchor="t" bIns="0" lIns="0" spcFirstLastPara="1" rIns="0" wrap="square" tIns="0">
            <a:noAutofit/>
          </a:bodyPr>
          <a:lstStyle/>
          <a:p>
            <a:pPr indent="0" lvl="0" marL="0" marR="0" rtl="0" algn="ctr">
              <a:lnSpc>
                <a:spcPct val="122580"/>
              </a:lnSpc>
              <a:spcBef>
                <a:spcPts val="0"/>
              </a:spcBef>
              <a:spcAft>
                <a:spcPts val="0"/>
              </a:spcAft>
              <a:buClr>
                <a:srgbClr val="15213F"/>
              </a:buClr>
              <a:buSzPts val="1000"/>
              <a:buFont typeface="Roboto Slab"/>
              <a:buNone/>
            </a:pPr>
            <a:r>
              <a:rPr i="0" lang="en" sz="1000" u="none" cap="none" strike="noStrike">
                <a:solidFill>
                  <a:srgbClr val="15213F"/>
                </a:solidFill>
                <a:latin typeface="Inter"/>
                <a:ea typeface="Inter"/>
                <a:cs typeface="Inter"/>
                <a:sym typeface="Inter"/>
              </a:rPr>
              <a:t>Tokens Extracted</a:t>
            </a:r>
            <a:endParaRPr i="0" sz="1000" u="none" cap="none" strike="noStrike">
              <a:latin typeface="Inter"/>
              <a:ea typeface="Inter"/>
              <a:cs typeface="Inter"/>
              <a:sym typeface="Inter"/>
            </a:endParaRPr>
          </a:p>
        </p:txBody>
      </p:sp>
      <p:sp>
        <p:nvSpPr>
          <p:cNvPr id="286" name="Google Shape;286;p41"/>
          <p:cNvSpPr/>
          <p:nvPr/>
        </p:nvSpPr>
        <p:spPr>
          <a:xfrm>
            <a:off x="494779" y="3270201"/>
            <a:ext cx="3660900" cy="123900"/>
          </a:xfrm>
          <a:prstGeom prst="roundRect">
            <a:avLst>
              <a:gd fmla="val 12003" name="adj"/>
            </a:avLst>
          </a:prstGeom>
          <a:solidFill>
            <a:srgbClr val="E9ECF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287" name="Google Shape;287;p41"/>
          <p:cNvPicPr preferRelativeResize="0"/>
          <p:nvPr/>
        </p:nvPicPr>
        <p:blipFill rotWithShape="1">
          <a:blip r:embed="rId3">
            <a:alphaModFix amt="90000"/>
          </a:blip>
          <a:srcRect b="0" l="0" r="0" t="0"/>
          <a:stretch/>
        </p:blipFill>
        <p:spPr>
          <a:xfrm>
            <a:off x="494779" y="3270201"/>
            <a:ext cx="3660948" cy="123676"/>
          </a:xfrm>
          <a:prstGeom prst="rect">
            <a:avLst/>
          </a:prstGeom>
          <a:noFill/>
          <a:ln>
            <a:noFill/>
          </a:ln>
        </p:spPr>
      </p:pic>
      <p:sp>
        <p:nvSpPr>
          <p:cNvPr id="288" name="Google Shape;288;p41"/>
          <p:cNvSpPr/>
          <p:nvPr/>
        </p:nvSpPr>
        <p:spPr>
          <a:xfrm>
            <a:off x="4229927" y="3270200"/>
            <a:ext cx="403800" cy="12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5213F"/>
              </a:buClr>
              <a:buSzPts val="1000"/>
              <a:buFont typeface="Roboto Slab"/>
              <a:buNone/>
            </a:pPr>
            <a:r>
              <a:rPr i="0" lang="en" sz="1100" u="none" cap="none" strike="noStrike">
                <a:solidFill>
                  <a:srgbClr val="15213F"/>
                </a:solidFill>
                <a:latin typeface="Inter"/>
                <a:ea typeface="Inter"/>
                <a:cs typeface="Inter"/>
                <a:sym typeface="Inter"/>
              </a:rPr>
              <a:t>100%</a:t>
            </a:r>
            <a:endParaRPr i="0" sz="1100" u="none" cap="none" strike="noStrike">
              <a:latin typeface="Inter"/>
              <a:ea typeface="Inter"/>
              <a:cs typeface="Inter"/>
              <a:sym typeface="Inter"/>
            </a:endParaRPr>
          </a:p>
        </p:txBody>
      </p:sp>
      <p:sp>
        <p:nvSpPr>
          <p:cNvPr id="289" name="Google Shape;289;p41"/>
          <p:cNvSpPr/>
          <p:nvPr/>
        </p:nvSpPr>
        <p:spPr>
          <a:xfrm>
            <a:off x="494779" y="3517478"/>
            <a:ext cx="1236900" cy="154500"/>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15213F"/>
              </a:buClr>
              <a:buSzPts val="1000"/>
              <a:buFont typeface="Roboto Slab"/>
              <a:buNone/>
            </a:pPr>
            <a:r>
              <a:rPr b="1" i="0" lang="en" sz="1200" u="none" cap="none" strike="noStrike">
                <a:solidFill>
                  <a:schemeClr val="dk2"/>
                </a:solidFill>
                <a:latin typeface="Inter"/>
                <a:ea typeface="Inter"/>
                <a:cs typeface="Inter"/>
                <a:sym typeface="Inter"/>
              </a:rPr>
              <a:t>California</a:t>
            </a:r>
            <a:endParaRPr b="1" i="0" sz="1200" u="none" cap="none" strike="noStrike">
              <a:solidFill>
                <a:schemeClr val="dk2"/>
              </a:solidFill>
              <a:latin typeface="Inter"/>
              <a:ea typeface="Inter"/>
              <a:cs typeface="Inter"/>
              <a:sym typeface="Inter"/>
            </a:endParaRPr>
          </a:p>
        </p:txBody>
      </p:sp>
      <p:sp>
        <p:nvSpPr>
          <p:cNvPr id="290" name="Google Shape;290;p41"/>
          <p:cNvSpPr/>
          <p:nvPr/>
        </p:nvSpPr>
        <p:spPr>
          <a:xfrm>
            <a:off x="494779" y="3731344"/>
            <a:ext cx="4015200" cy="1584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15213F"/>
              </a:buClr>
              <a:buSzPts val="800"/>
              <a:buFont typeface="Roboto"/>
              <a:buNone/>
            </a:pPr>
            <a:r>
              <a:rPr i="0" lang="en" sz="1000" u="none" cap="none" strike="noStrike">
                <a:solidFill>
                  <a:schemeClr val="dk2"/>
                </a:solidFill>
                <a:latin typeface="Inter"/>
                <a:ea typeface="Inter"/>
                <a:cs typeface="Inter"/>
                <a:sym typeface="Inter"/>
              </a:rPr>
              <a:t>All 58/58 counties.</a:t>
            </a:r>
            <a:endParaRPr i="0" sz="1000" u="none" cap="none" strike="noStrike">
              <a:solidFill>
                <a:schemeClr val="dk2"/>
              </a:solidFill>
              <a:latin typeface="Inter"/>
              <a:ea typeface="Inter"/>
              <a:cs typeface="Inter"/>
              <a:sym typeface="Inter"/>
            </a:endParaRPr>
          </a:p>
        </p:txBody>
      </p:sp>
      <p:sp>
        <p:nvSpPr>
          <p:cNvPr id="291" name="Google Shape;291;p41"/>
          <p:cNvSpPr/>
          <p:nvPr/>
        </p:nvSpPr>
        <p:spPr>
          <a:xfrm>
            <a:off x="4633838" y="3270201"/>
            <a:ext cx="3660900" cy="123900"/>
          </a:xfrm>
          <a:prstGeom prst="roundRect">
            <a:avLst>
              <a:gd fmla="val 12003" name="adj"/>
            </a:avLst>
          </a:prstGeom>
          <a:solidFill>
            <a:srgbClr val="E9ECF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292" name="Google Shape;292;p41"/>
          <p:cNvPicPr preferRelativeResize="0"/>
          <p:nvPr/>
        </p:nvPicPr>
        <p:blipFill rotWithShape="1">
          <a:blip r:embed="rId3">
            <a:alphaModFix amt="90000"/>
          </a:blip>
          <a:srcRect b="0" l="0" r="0" t="0"/>
          <a:stretch/>
        </p:blipFill>
        <p:spPr>
          <a:xfrm>
            <a:off x="4633838" y="3270201"/>
            <a:ext cx="3660948" cy="123676"/>
          </a:xfrm>
          <a:prstGeom prst="rect">
            <a:avLst/>
          </a:prstGeom>
          <a:noFill/>
          <a:ln>
            <a:noFill/>
          </a:ln>
        </p:spPr>
      </p:pic>
      <p:sp>
        <p:nvSpPr>
          <p:cNvPr id="293" name="Google Shape;293;p41"/>
          <p:cNvSpPr/>
          <p:nvPr/>
        </p:nvSpPr>
        <p:spPr>
          <a:xfrm>
            <a:off x="8368974" y="3270200"/>
            <a:ext cx="403800" cy="12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5213F"/>
              </a:buClr>
              <a:buSzPts val="1000"/>
              <a:buFont typeface="Roboto Slab"/>
              <a:buNone/>
            </a:pPr>
            <a:r>
              <a:rPr i="0" lang="en" sz="1100" u="none" cap="none" strike="noStrike">
                <a:solidFill>
                  <a:srgbClr val="15213F"/>
                </a:solidFill>
                <a:latin typeface="Inter"/>
                <a:ea typeface="Inter"/>
                <a:cs typeface="Inter"/>
                <a:sym typeface="Inter"/>
              </a:rPr>
              <a:t>100%</a:t>
            </a:r>
            <a:endParaRPr i="0" sz="1100" u="none" cap="none" strike="noStrike">
              <a:latin typeface="Inter"/>
              <a:ea typeface="Inter"/>
              <a:cs typeface="Inter"/>
              <a:sym typeface="Inter"/>
            </a:endParaRPr>
          </a:p>
        </p:txBody>
      </p:sp>
      <p:sp>
        <p:nvSpPr>
          <p:cNvPr id="294" name="Google Shape;294;p41"/>
          <p:cNvSpPr/>
          <p:nvPr/>
        </p:nvSpPr>
        <p:spPr>
          <a:xfrm>
            <a:off x="4633838" y="3517478"/>
            <a:ext cx="1236900" cy="154500"/>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15213F"/>
              </a:buClr>
              <a:buSzPts val="1000"/>
              <a:buFont typeface="Roboto Slab"/>
              <a:buNone/>
            </a:pPr>
            <a:r>
              <a:rPr b="1" i="0" lang="en" sz="1200" u="none" cap="none" strike="noStrike">
                <a:solidFill>
                  <a:schemeClr val="dk2"/>
                </a:solidFill>
                <a:latin typeface="Inter"/>
                <a:ea typeface="Inter"/>
                <a:cs typeface="Inter"/>
                <a:sym typeface="Inter"/>
              </a:rPr>
              <a:t>Florida</a:t>
            </a:r>
            <a:endParaRPr b="1" i="0" sz="1200" u="none" cap="none" strike="noStrike">
              <a:solidFill>
                <a:schemeClr val="dk2"/>
              </a:solidFill>
              <a:latin typeface="Inter"/>
              <a:ea typeface="Inter"/>
              <a:cs typeface="Inter"/>
              <a:sym typeface="Inter"/>
            </a:endParaRPr>
          </a:p>
        </p:txBody>
      </p:sp>
      <p:sp>
        <p:nvSpPr>
          <p:cNvPr id="295" name="Google Shape;295;p41"/>
          <p:cNvSpPr/>
          <p:nvPr/>
        </p:nvSpPr>
        <p:spPr>
          <a:xfrm>
            <a:off x="4633838" y="3731344"/>
            <a:ext cx="4015200" cy="1584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15213F"/>
              </a:buClr>
              <a:buSzPts val="800"/>
              <a:buFont typeface="Roboto"/>
              <a:buNone/>
            </a:pPr>
            <a:r>
              <a:rPr i="0" lang="en" sz="1000" u="none" cap="none" strike="noStrike">
                <a:solidFill>
                  <a:schemeClr val="dk2"/>
                </a:solidFill>
                <a:latin typeface="Inter"/>
                <a:ea typeface="Inter"/>
                <a:cs typeface="Inter"/>
                <a:sym typeface="Inter"/>
              </a:rPr>
              <a:t>Complete data from all 67/67 counties.</a:t>
            </a:r>
            <a:endParaRPr i="0" sz="1000" u="none" cap="none" strike="noStrike">
              <a:solidFill>
                <a:schemeClr val="dk2"/>
              </a:solidFill>
              <a:latin typeface="Inter"/>
              <a:ea typeface="Inter"/>
              <a:cs typeface="Inter"/>
              <a:sym typeface="Inter"/>
            </a:endParaRPr>
          </a:p>
        </p:txBody>
      </p:sp>
      <p:sp>
        <p:nvSpPr>
          <p:cNvPr id="296" name="Google Shape;296;p41"/>
          <p:cNvSpPr/>
          <p:nvPr/>
        </p:nvSpPr>
        <p:spPr>
          <a:xfrm>
            <a:off x="494779" y="4136976"/>
            <a:ext cx="3714300" cy="123900"/>
          </a:xfrm>
          <a:prstGeom prst="roundRect">
            <a:avLst>
              <a:gd fmla="val 12003" name="adj"/>
            </a:avLst>
          </a:prstGeom>
          <a:solidFill>
            <a:srgbClr val="E9ECF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297" name="Google Shape;297;p41"/>
          <p:cNvPicPr preferRelativeResize="0"/>
          <p:nvPr/>
        </p:nvPicPr>
        <p:blipFill rotWithShape="1">
          <a:blip r:embed="rId4">
            <a:alphaModFix amt="90000"/>
          </a:blip>
          <a:srcRect b="0" l="0" r="0" t="0"/>
          <a:stretch/>
        </p:blipFill>
        <p:spPr>
          <a:xfrm>
            <a:off x="494779" y="4136976"/>
            <a:ext cx="2599954" cy="123676"/>
          </a:xfrm>
          <a:prstGeom prst="rect">
            <a:avLst/>
          </a:prstGeom>
          <a:noFill/>
          <a:ln>
            <a:noFill/>
          </a:ln>
        </p:spPr>
      </p:pic>
      <p:sp>
        <p:nvSpPr>
          <p:cNvPr id="298" name="Google Shape;298;p41"/>
          <p:cNvSpPr/>
          <p:nvPr/>
        </p:nvSpPr>
        <p:spPr>
          <a:xfrm>
            <a:off x="4283276" y="4136975"/>
            <a:ext cx="350400" cy="12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5213F"/>
              </a:buClr>
              <a:buSzPts val="1000"/>
              <a:buFont typeface="Roboto Slab"/>
              <a:buNone/>
            </a:pPr>
            <a:r>
              <a:rPr i="0" lang="en" sz="1100" u="none" cap="none" strike="noStrike">
                <a:solidFill>
                  <a:srgbClr val="15213F"/>
                </a:solidFill>
                <a:latin typeface="Inter"/>
                <a:ea typeface="Inter"/>
                <a:cs typeface="Inter"/>
                <a:sym typeface="Inter"/>
              </a:rPr>
              <a:t>70%</a:t>
            </a:r>
            <a:endParaRPr i="0" sz="1100" u="none" cap="none" strike="noStrike">
              <a:latin typeface="Inter"/>
              <a:ea typeface="Inter"/>
              <a:cs typeface="Inter"/>
              <a:sym typeface="Inter"/>
            </a:endParaRPr>
          </a:p>
        </p:txBody>
      </p:sp>
      <p:sp>
        <p:nvSpPr>
          <p:cNvPr id="299" name="Google Shape;299;p41"/>
          <p:cNvSpPr/>
          <p:nvPr/>
        </p:nvSpPr>
        <p:spPr>
          <a:xfrm>
            <a:off x="494779" y="4384253"/>
            <a:ext cx="1236900" cy="154500"/>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15213F"/>
              </a:buClr>
              <a:buSzPts val="1000"/>
              <a:buFont typeface="Roboto Slab"/>
              <a:buNone/>
            </a:pPr>
            <a:r>
              <a:rPr b="1" i="0" lang="en" sz="1200" u="none" cap="none" strike="noStrike">
                <a:solidFill>
                  <a:srgbClr val="15213F"/>
                </a:solidFill>
                <a:latin typeface="Inter"/>
                <a:ea typeface="Inter"/>
                <a:cs typeface="Inter"/>
                <a:sym typeface="Inter"/>
              </a:rPr>
              <a:t>Georgia</a:t>
            </a:r>
            <a:endParaRPr b="1" i="0" sz="1200" u="none" cap="none" strike="noStrike">
              <a:latin typeface="Inter"/>
              <a:ea typeface="Inter"/>
              <a:cs typeface="Inter"/>
              <a:sym typeface="Inter"/>
            </a:endParaRPr>
          </a:p>
        </p:txBody>
      </p:sp>
      <p:sp>
        <p:nvSpPr>
          <p:cNvPr id="300" name="Google Shape;300;p41"/>
          <p:cNvSpPr/>
          <p:nvPr/>
        </p:nvSpPr>
        <p:spPr>
          <a:xfrm>
            <a:off x="494779" y="4598119"/>
            <a:ext cx="4015200" cy="1584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15213F"/>
              </a:buClr>
              <a:buSzPts val="800"/>
              <a:buFont typeface="Roboto"/>
              <a:buNone/>
            </a:pPr>
            <a:r>
              <a:rPr i="0" lang="en" sz="1000" u="none" cap="none" strike="noStrike">
                <a:solidFill>
                  <a:schemeClr val="dk2"/>
                </a:solidFill>
                <a:latin typeface="Inter"/>
                <a:ea typeface="Inter"/>
                <a:cs typeface="Inter"/>
                <a:sym typeface="Inter"/>
              </a:rPr>
              <a:t>Representing 110 out of 159 counties</a:t>
            </a:r>
            <a:r>
              <a:rPr lang="en" sz="1000">
                <a:solidFill>
                  <a:schemeClr val="dk2"/>
                </a:solidFill>
                <a:latin typeface="Inter"/>
                <a:ea typeface="Inter"/>
                <a:cs typeface="Inter"/>
                <a:sym typeface="Inter"/>
              </a:rPr>
              <a:t>.</a:t>
            </a:r>
            <a:endParaRPr i="0" sz="1000" u="none" cap="none" strike="noStrike">
              <a:solidFill>
                <a:schemeClr val="dk2"/>
              </a:solidFill>
              <a:latin typeface="Inter"/>
              <a:ea typeface="Inter"/>
              <a:cs typeface="Inter"/>
              <a:sym typeface="Inter"/>
            </a:endParaRPr>
          </a:p>
        </p:txBody>
      </p:sp>
      <p:sp>
        <p:nvSpPr>
          <p:cNvPr id="301" name="Google Shape;301;p41"/>
          <p:cNvSpPr/>
          <p:nvPr/>
        </p:nvSpPr>
        <p:spPr>
          <a:xfrm>
            <a:off x="4633838" y="4136976"/>
            <a:ext cx="3713100" cy="123900"/>
          </a:xfrm>
          <a:prstGeom prst="roundRect">
            <a:avLst>
              <a:gd fmla="val 12003" name="adj"/>
            </a:avLst>
          </a:prstGeom>
          <a:solidFill>
            <a:srgbClr val="E9ECF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302" name="Google Shape;302;p41"/>
          <p:cNvPicPr preferRelativeResize="0"/>
          <p:nvPr/>
        </p:nvPicPr>
        <p:blipFill rotWithShape="1">
          <a:blip r:embed="rId5">
            <a:alphaModFix amt="90000"/>
          </a:blip>
          <a:srcRect b="0" l="0" r="0" t="0"/>
          <a:stretch/>
        </p:blipFill>
        <p:spPr>
          <a:xfrm>
            <a:off x="4633838" y="4136976"/>
            <a:ext cx="2227956" cy="123676"/>
          </a:xfrm>
          <a:prstGeom prst="rect">
            <a:avLst/>
          </a:prstGeom>
          <a:noFill/>
          <a:ln>
            <a:noFill/>
          </a:ln>
        </p:spPr>
      </p:pic>
      <p:sp>
        <p:nvSpPr>
          <p:cNvPr id="303" name="Google Shape;303;p41"/>
          <p:cNvSpPr/>
          <p:nvPr/>
        </p:nvSpPr>
        <p:spPr>
          <a:xfrm>
            <a:off x="8421382" y="4136975"/>
            <a:ext cx="403800" cy="12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5213F"/>
              </a:buClr>
              <a:buSzPts val="1000"/>
              <a:buFont typeface="Roboto Slab"/>
              <a:buNone/>
            </a:pPr>
            <a:r>
              <a:rPr i="0" lang="en" sz="1100" u="none" cap="none" strike="noStrike">
                <a:solidFill>
                  <a:srgbClr val="15213F"/>
                </a:solidFill>
                <a:latin typeface="Inter"/>
                <a:ea typeface="Inter"/>
                <a:cs typeface="Inter"/>
                <a:sym typeface="Inter"/>
              </a:rPr>
              <a:t>60%</a:t>
            </a:r>
            <a:endParaRPr i="0" sz="1100" u="none" cap="none" strike="noStrike">
              <a:latin typeface="Inter"/>
              <a:ea typeface="Inter"/>
              <a:cs typeface="Inter"/>
              <a:sym typeface="Inter"/>
            </a:endParaRPr>
          </a:p>
        </p:txBody>
      </p:sp>
      <p:sp>
        <p:nvSpPr>
          <p:cNvPr id="304" name="Google Shape;304;p41"/>
          <p:cNvSpPr/>
          <p:nvPr/>
        </p:nvSpPr>
        <p:spPr>
          <a:xfrm>
            <a:off x="4633838" y="4384253"/>
            <a:ext cx="1236900" cy="154500"/>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15213F"/>
              </a:buClr>
              <a:buSzPts val="1000"/>
              <a:buFont typeface="Roboto Slab"/>
              <a:buNone/>
            </a:pPr>
            <a:r>
              <a:rPr b="1" i="0" lang="en" sz="1200" u="none" cap="none" strike="noStrike">
                <a:solidFill>
                  <a:schemeClr val="dk2"/>
                </a:solidFill>
                <a:latin typeface="Inter"/>
                <a:ea typeface="Inter"/>
                <a:cs typeface="Inter"/>
                <a:sym typeface="Inter"/>
              </a:rPr>
              <a:t>Texas</a:t>
            </a:r>
            <a:endParaRPr b="1" i="0" sz="1200" u="none" cap="none" strike="noStrike">
              <a:solidFill>
                <a:schemeClr val="dk2"/>
              </a:solidFill>
              <a:latin typeface="Inter"/>
              <a:ea typeface="Inter"/>
              <a:cs typeface="Inter"/>
              <a:sym typeface="Inter"/>
            </a:endParaRPr>
          </a:p>
        </p:txBody>
      </p:sp>
      <p:sp>
        <p:nvSpPr>
          <p:cNvPr id="305" name="Google Shape;305;p41"/>
          <p:cNvSpPr/>
          <p:nvPr/>
        </p:nvSpPr>
        <p:spPr>
          <a:xfrm>
            <a:off x="4633838" y="4598119"/>
            <a:ext cx="4015200" cy="1584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15213F"/>
              </a:buClr>
              <a:buSzPts val="800"/>
              <a:buFont typeface="Roboto"/>
              <a:buNone/>
            </a:pPr>
            <a:r>
              <a:rPr i="0" lang="en" sz="1000" u="none" cap="none" strike="noStrike">
                <a:solidFill>
                  <a:schemeClr val="dk2"/>
                </a:solidFill>
                <a:latin typeface="Inter"/>
                <a:ea typeface="Inter"/>
                <a:cs typeface="Inter"/>
                <a:sym typeface="Inter"/>
              </a:rPr>
              <a:t>Covering 151 out of 254 counties.</a:t>
            </a:r>
            <a:endParaRPr i="0" sz="1000" u="none" cap="none" strike="noStrike">
              <a:solidFill>
                <a:schemeClr val="dk2"/>
              </a:solidFill>
              <a:latin typeface="Inter"/>
              <a:ea typeface="Inter"/>
              <a:cs typeface="Inter"/>
              <a:sym typeface="Inter"/>
            </a:endParaRPr>
          </a:p>
        </p:txBody>
      </p:sp>
      <p:sp>
        <p:nvSpPr>
          <p:cNvPr id="306" name="Google Shape;306;p41"/>
          <p:cNvSpPr txBox="1"/>
          <p:nvPr/>
        </p:nvSpPr>
        <p:spPr>
          <a:xfrm>
            <a:off x="221700" y="4890925"/>
            <a:ext cx="3012300" cy="1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Inter"/>
                <a:ea typeface="Inter"/>
                <a:cs typeface="Inter"/>
                <a:sym typeface="Inter"/>
              </a:rPr>
              <a:t>Image source: https://www.gamma.app</a:t>
            </a:r>
            <a:endParaRPr i="1" sz="1000">
              <a:solidFill>
                <a:schemeClr val="dk1"/>
              </a:solidFill>
              <a:latin typeface="Inter"/>
              <a:ea typeface="Inter"/>
              <a:cs typeface="Inter"/>
              <a:sym typeface="Inter"/>
            </a:endParaRPr>
          </a:p>
        </p:txBody>
      </p:sp>
      <p:sp>
        <p:nvSpPr>
          <p:cNvPr id="307" name="Google Shape;307;p41"/>
          <p:cNvSpPr txBox="1"/>
          <p:nvPr>
            <p:ph idx="4294967295" type="title"/>
          </p:nvPr>
        </p:nvSpPr>
        <p:spPr>
          <a:xfrm>
            <a:off x="311700" y="862025"/>
            <a:ext cx="4694700" cy="3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1100">
                <a:latin typeface="Inter"/>
                <a:ea typeface="Inter"/>
                <a:cs typeface="Inter"/>
                <a:sym typeface="Inter"/>
              </a:rPr>
              <a:t>A Massive dataset across 4 states and 386 counties</a:t>
            </a:r>
            <a:endParaRPr b="0" sz="1100">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2"/>
          <p:cNvSpPr txBox="1"/>
          <p:nvPr>
            <p:ph idx="4294967295" type="title"/>
          </p:nvPr>
        </p:nvSpPr>
        <p:spPr>
          <a:xfrm>
            <a:off x="311750" y="448056"/>
            <a:ext cx="8075700" cy="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30">
                <a:latin typeface="Inter"/>
                <a:ea typeface="Inter"/>
                <a:cs typeface="Inter"/>
                <a:sym typeface="Inter"/>
              </a:rPr>
              <a:t>A Rich, Structured Data</a:t>
            </a:r>
            <a:r>
              <a:rPr lang="en" sz="2730">
                <a:latin typeface="Inter"/>
                <a:ea typeface="Inter"/>
                <a:cs typeface="Inter"/>
                <a:sym typeface="Inter"/>
              </a:rPr>
              <a:t> Schema</a:t>
            </a:r>
            <a:endParaRPr sz="2730">
              <a:latin typeface="Inter"/>
              <a:ea typeface="Inter"/>
              <a:cs typeface="Inter"/>
              <a:sym typeface="Inter"/>
            </a:endParaRPr>
          </a:p>
        </p:txBody>
      </p:sp>
      <p:sp>
        <p:nvSpPr>
          <p:cNvPr id="313" name="Google Shape;313;p42"/>
          <p:cNvSpPr/>
          <p:nvPr/>
        </p:nvSpPr>
        <p:spPr>
          <a:xfrm>
            <a:off x="485775" y="1044699"/>
            <a:ext cx="2664000" cy="1627200"/>
          </a:xfrm>
          <a:prstGeom prst="roundRect">
            <a:avLst>
              <a:gd fmla="val 832" name="adj"/>
            </a:avLst>
          </a:prstGeom>
          <a:solidFill>
            <a:srgbClr val="FBFCFE"/>
          </a:solidFill>
          <a:ln cap="flat" cmpd="sng" w="9525">
            <a:solidFill>
              <a:srgbClr val="CFD2D8"/>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14" name="Google Shape;314;p42"/>
          <p:cNvSpPr/>
          <p:nvPr/>
        </p:nvSpPr>
        <p:spPr>
          <a:xfrm>
            <a:off x="495300" y="1054224"/>
            <a:ext cx="2645100" cy="270600"/>
          </a:xfrm>
          <a:prstGeom prst="roundRect">
            <a:avLst>
              <a:gd fmla="val 777" name="adj"/>
            </a:avLst>
          </a:prstGeom>
          <a:solidFill>
            <a:schemeClr val="lt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315" name="Google Shape;315;p42"/>
          <p:cNvPicPr preferRelativeResize="0"/>
          <p:nvPr/>
        </p:nvPicPr>
        <p:blipFill rotWithShape="1">
          <a:blip r:embed="rId3">
            <a:alphaModFix/>
          </a:blip>
          <a:srcRect b="0" l="0" r="0" t="0"/>
          <a:stretch/>
        </p:blipFill>
        <p:spPr>
          <a:xfrm>
            <a:off x="1750144" y="1121866"/>
            <a:ext cx="135285" cy="135285"/>
          </a:xfrm>
          <a:prstGeom prst="rect">
            <a:avLst/>
          </a:prstGeom>
          <a:noFill/>
          <a:ln>
            <a:noFill/>
          </a:ln>
        </p:spPr>
      </p:pic>
      <p:sp>
        <p:nvSpPr>
          <p:cNvPr id="316" name="Google Shape;316;p42"/>
          <p:cNvSpPr/>
          <p:nvPr/>
        </p:nvSpPr>
        <p:spPr>
          <a:xfrm>
            <a:off x="1171575" y="1415058"/>
            <a:ext cx="1292400" cy="1410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5213F"/>
              </a:buClr>
              <a:buSzPts val="900"/>
              <a:buFont typeface="Roboto Slab"/>
              <a:buNone/>
            </a:pPr>
            <a:r>
              <a:rPr i="0" lang="en" sz="900" u="none" cap="none" strike="noStrike">
                <a:solidFill>
                  <a:srgbClr val="15213F"/>
                </a:solidFill>
                <a:latin typeface="Inter"/>
                <a:ea typeface="Inter"/>
                <a:cs typeface="Inter"/>
                <a:sym typeface="Inter"/>
              </a:rPr>
              <a:t>Document Identification</a:t>
            </a:r>
            <a:endParaRPr i="0" sz="900" u="none" cap="none" strike="noStrike">
              <a:latin typeface="Inter"/>
              <a:ea typeface="Inter"/>
              <a:cs typeface="Inter"/>
              <a:sym typeface="Inter"/>
            </a:endParaRPr>
          </a:p>
        </p:txBody>
      </p:sp>
      <p:sp>
        <p:nvSpPr>
          <p:cNvPr id="317" name="Google Shape;317;p42"/>
          <p:cNvSpPr/>
          <p:nvPr/>
        </p:nvSpPr>
        <p:spPr>
          <a:xfrm>
            <a:off x="585490" y="1610171"/>
            <a:ext cx="2464500" cy="14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FF"/>
              </a:buClr>
              <a:buSzPts val="700"/>
              <a:buFont typeface="Roboto"/>
              <a:buNone/>
            </a:pPr>
            <a:r>
              <a:rPr b="1" i="0" lang="en" sz="600" u="none" cap="none" strike="noStrike">
                <a:solidFill>
                  <a:schemeClr val="dk2"/>
                </a:solidFill>
                <a:latin typeface="Inter"/>
                <a:ea typeface="Inter"/>
                <a:cs typeface="Inter"/>
                <a:sym typeface="Inter"/>
              </a:rPr>
              <a:t>doc_id</a:t>
            </a:r>
            <a:r>
              <a:rPr i="0" lang="en" sz="600" u="none" cap="none" strike="noStrike">
                <a:solidFill>
                  <a:srgbClr val="15213F"/>
                </a:solidFill>
                <a:latin typeface="Inter"/>
                <a:ea typeface="Inter"/>
                <a:cs typeface="Inter"/>
                <a:sym typeface="Inter"/>
              </a:rPr>
              <a:t> ( </a:t>
            </a:r>
            <a:r>
              <a:rPr i="0" lang="en" sz="600" u="none" cap="none" strike="noStrike">
                <a:solidFill>
                  <a:srgbClr val="15213F"/>
                </a:solidFill>
                <a:highlight>
                  <a:srgbClr val="EEEFF1"/>
                </a:highlight>
                <a:latin typeface="Inter"/>
                <a:ea typeface="Inter"/>
                <a:cs typeface="Inter"/>
                <a:sym typeface="Inter"/>
              </a:rPr>
              <a:t>String</a:t>
            </a:r>
            <a:r>
              <a:rPr i="0" lang="en" sz="600" u="none" cap="none" strike="noStrike">
                <a:solidFill>
                  <a:srgbClr val="15213F"/>
                </a:solidFill>
                <a:latin typeface="Inter"/>
                <a:ea typeface="Inter"/>
                <a:cs typeface="Inter"/>
                <a:sym typeface="Inter"/>
              </a:rPr>
              <a:t>) - Unique document identifier</a:t>
            </a:r>
            <a:endParaRPr i="0" sz="600" u="none" cap="none" strike="noStrike">
              <a:latin typeface="Inter"/>
              <a:ea typeface="Inter"/>
              <a:cs typeface="Inter"/>
              <a:sym typeface="Inter"/>
            </a:endParaRPr>
          </a:p>
        </p:txBody>
      </p:sp>
      <p:sp>
        <p:nvSpPr>
          <p:cNvPr id="318" name="Google Shape;318;p42"/>
          <p:cNvSpPr/>
          <p:nvPr/>
        </p:nvSpPr>
        <p:spPr>
          <a:xfrm>
            <a:off x="585490" y="1813396"/>
            <a:ext cx="2464500" cy="14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FF"/>
              </a:buClr>
              <a:buSzPts val="700"/>
              <a:buFont typeface="Roboto"/>
              <a:buNone/>
            </a:pPr>
            <a:r>
              <a:rPr b="1" i="0" lang="en" sz="600" u="none" cap="none" strike="noStrike">
                <a:solidFill>
                  <a:schemeClr val="dk2"/>
                </a:solidFill>
                <a:latin typeface="Inter"/>
                <a:ea typeface="Inter"/>
                <a:cs typeface="Inter"/>
                <a:sym typeface="Inter"/>
              </a:rPr>
              <a:t>state</a:t>
            </a:r>
            <a:r>
              <a:rPr i="0" lang="en" sz="600" u="none" cap="none" strike="noStrike">
                <a:solidFill>
                  <a:srgbClr val="15213F"/>
                </a:solidFill>
                <a:latin typeface="Inter"/>
                <a:ea typeface="Inter"/>
                <a:cs typeface="Inter"/>
                <a:sym typeface="Inter"/>
              </a:rPr>
              <a:t> ( </a:t>
            </a:r>
            <a:r>
              <a:rPr i="0" lang="en" sz="600" u="none" cap="none" strike="noStrike">
                <a:solidFill>
                  <a:srgbClr val="15213F"/>
                </a:solidFill>
                <a:highlight>
                  <a:srgbClr val="EEEFF1"/>
                </a:highlight>
                <a:latin typeface="Inter"/>
                <a:ea typeface="Inter"/>
                <a:cs typeface="Inter"/>
                <a:sym typeface="Inter"/>
              </a:rPr>
              <a:t>String</a:t>
            </a:r>
            <a:r>
              <a:rPr i="0" lang="en" sz="600" u="none" cap="none" strike="noStrike">
                <a:solidFill>
                  <a:srgbClr val="15213F"/>
                </a:solidFill>
                <a:latin typeface="Inter"/>
                <a:ea typeface="Inter"/>
                <a:cs typeface="Inter"/>
                <a:sym typeface="Inter"/>
              </a:rPr>
              <a:t>) - State jurisdiction</a:t>
            </a:r>
            <a:endParaRPr i="0" sz="600" u="none" cap="none" strike="noStrike">
              <a:latin typeface="Inter"/>
              <a:ea typeface="Inter"/>
              <a:cs typeface="Inter"/>
              <a:sym typeface="Inter"/>
            </a:endParaRPr>
          </a:p>
        </p:txBody>
      </p:sp>
      <p:sp>
        <p:nvSpPr>
          <p:cNvPr id="319" name="Google Shape;319;p42"/>
          <p:cNvSpPr/>
          <p:nvPr/>
        </p:nvSpPr>
        <p:spPr>
          <a:xfrm>
            <a:off x="585490" y="2016621"/>
            <a:ext cx="2464500" cy="14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FF"/>
              </a:buClr>
              <a:buSzPts val="700"/>
              <a:buFont typeface="Roboto"/>
              <a:buNone/>
            </a:pPr>
            <a:r>
              <a:rPr b="1" i="0" lang="en" sz="600" u="none" cap="none" strike="noStrike">
                <a:solidFill>
                  <a:schemeClr val="dk2"/>
                </a:solidFill>
                <a:latin typeface="Inter"/>
                <a:ea typeface="Inter"/>
                <a:cs typeface="Inter"/>
                <a:sym typeface="Inter"/>
              </a:rPr>
              <a:t>county</a:t>
            </a:r>
            <a:r>
              <a:rPr i="0" lang="en" sz="600" u="none" cap="none" strike="noStrike">
                <a:solidFill>
                  <a:srgbClr val="15213F"/>
                </a:solidFill>
                <a:latin typeface="Inter"/>
                <a:ea typeface="Inter"/>
                <a:cs typeface="Inter"/>
                <a:sym typeface="Inter"/>
              </a:rPr>
              <a:t> ( </a:t>
            </a:r>
            <a:r>
              <a:rPr i="0" lang="en" sz="600" u="none" cap="none" strike="noStrike">
                <a:solidFill>
                  <a:srgbClr val="15213F"/>
                </a:solidFill>
                <a:highlight>
                  <a:srgbClr val="EEEFF1"/>
                </a:highlight>
                <a:latin typeface="Inter"/>
                <a:ea typeface="Inter"/>
                <a:cs typeface="Inter"/>
                <a:sym typeface="Inter"/>
              </a:rPr>
              <a:t>String</a:t>
            </a:r>
            <a:r>
              <a:rPr i="0" lang="en" sz="600" u="none" cap="none" strike="noStrike">
                <a:solidFill>
                  <a:srgbClr val="15213F"/>
                </a:solidFill>
                <a:latin typeface="Inter"/>
                <a:ea typeface="Inter"/>
                <a:cs typeface="Inter"/>
                <a:sym typeface="Inter"/>
              </a:rPr>
              <a:t>) - County jurisdiction</a:t>
            </a:r>
            <a:endParaRPr i="0" sz="600" u="none" cap="none" strike="noStrike">
              <a:latin typeface="Inter"/>
              <a:ea typeface="Inter"/>
              <a:cs typeface="Inter"/>
              <a:sym typeface="Inter"/>
            </a:endParaRPr>
          </a:p>
        </p:txBody>
      </p:sp>
      <p:sp>
        <p:nvSpPr>
          <p:cNvPr id="320" name="Google Shape;320;p42"/>
          <p:cNvSpPr/>
          <p:nvPr/>
        </p:nvSpPr>
        <p:spPr>
          <a:xfrm>
            <a:off x="585490" y="2219846"/>
            <a:ext cx="2464500" cy="14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FF"/>
              </a:buClr>
              <a:buSzPts val="700"/>
              <a:buFont typeface="Roboto"/>
              <a:buNone/>
            </a:pPr>
            <a:r>
              <a:rPr b="1" i="0" lang="en" sz="600" u="none" cap="none" strike="noStrike">
                <a:solidFill>
                  <a:schemeClr val="dk2"/>
                </a:solidFill>
                <a:latin typeface="Inter"/>
                <a:ea typeface="Inter"/>
                <a:cs typeface="Inter"/>
                <a:sym typeface="Inter"/>
              </a:rPr>
              <a:t>page</a:t>
            </a:r>
            <a:r>
              <a:rPr i="0" lang="en" sz="600" u="none" cap="none" strike="noStrike">
                <a:solidFill>
                  <a:srgbClr val="15213F"/>
                </a:solidFill>
                <a:latin typeface="Inter"/>
                <a:ea typeface="Inter"/>
                <a:cs typeface="Inter"/>
                <a:sym typeface="Inter"/>
              </a:rPr>
              <a:t> ( </a:t>
            </a:r>
            <a:r>
              <a:rPr i="0" lang="en" sz="600" u="none" cap="none" strike="noStrike">
                <a:solidFill>
                  <a:srgbClr val="15213F"/>
                </a:solidFill>
                <a:highlight>
                  <a:srgbClr val="EEEFF1"/>
                </a:highlight>
                <a:latin typeface="Inter"/>
                <a:ea typeface="Inter"/>
                <a:cs typeface="Inter"/>
                <a:sym typeface="Inter"/>
              </a:rPr>
              <a:t>Int64</a:t>
            </a:r>
            <a:r>
              <a:rPr i="0" lang="en" sz="600" u="none" cap="none" strike="noStrike">
                <a:solidFill>
                  <a:srgbClr val="15213F"/>
                </a:solidFill>
                <a:latin typeface="Inter"/>
                <a:ea typeface="Inter"/>
                <a:cs typeface="Inter"/>
                <a:sym typeface="Inter"/>
              </a:rPr>
              <a:t>) - Starting page number of extracted content</a:t>
            </a:r>
            <a:endParaRPr i="0" sz="600" u="none" cap="none" strike="noStrike">
              <a:latin typeface="Inter"/>
              <a:ea typeface="Inter"/>
              <a:cs typeface="Inter"/>
              <a:sym typeface="Inter"/>
            </a:endParaRPr>
          </a:p>
        </p:txBody>
      </p:sp>
      <p:sp>
        <p:nvSpPr>
          <p:cNvPr id="321" name="Google Shape;321;p42"/>
          <p:cNvSpPr/>
          <p:nvPr/>
        </p:nvSpPr>
        <p:spPr>
          <a:xfrm>
            <a:off x="585490" y="2423071"/>
            <a:ext cx="2464500" cy="14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FF"/>
              </a:buClr>
              <a:buSzPts val="700"/>
              <a:buFont typeface="Roboto"/>
              <a:buNone/>
            </a:pPr>
            <a:r>
              <a:rPr b="1" i="0" lang="en" sz="600" u="none" cap="none" strike="noStrike">
                <a:solidFill>
                  <a:schemeClr val="dk2"/>
                </a:solidFill>
                <a:latin typeface="Inter"/>
                <a:ea typeface="Inter"/>
                <a:cs typeface="Inter"/>
                <a:sym typeface="Inter"/>
              </a:rPr>
              <a:t>end_page</a:t>
            </a:r>
            <a:r>
              <a:rPr i="0" lang="en" sz="600" u="none" cap="none" strike="noStrike">
                <a:solidFill>
                  <a:srgbClr val="15213F"/>
                </a:solidFill>
                <a:latin typeface="Inter"/>
                <a:ea typeface="Inter"/>
                <a:cs typeface="Inter"/>
                <a:sym typeface="Inter"/>
              </a:rPr>
              <a:t> ( </a:t>
            </a:r>
            <a:r>
              <a:rPr i="0" lang="en" sz="600" u="none" cap="none" strike="noStrike">
                <a:solidFill>
                  <a:srgbClr val="15213F"/>
                </a:solidFill>
                <a:highlight>
                  <a:srgbClr val="EEEFF1"/>
                </a:highlight>
                <a:latin typeface="Inter"/>
                <a:ea typeface="Inter"/>
                <a:cs typeface="Inter"/>
                <a:sym typeface="Inter"/>
              </a:rPr>
              <a:t>Int64</a:t>
            </a:r>
            <a:r>
              <a:rPr i="0" lang="en" sz="600" u="none" cap="none" strike="noStrike">
                <a:solidFill>
                  <a:srgbClr val="15213F"/>
                </a:solidFill>
                <a:latin typeface="Inter"/>
                <a:ea typeface="Inter"/>
                <a:cs typeface="Inter"/>
                <a:sym typeface="Inter"/>
              </a:rPr>
              <a:t>) - Ending page number of extracted content</a:t>
            </a:r>
            <a:endParaRPr i="0" sz="600" u="none" cap="none" strike="noStrike">
              <a:latin typeface="Inter"/>
              <a:ea typeface="Inter"/>
              <a:cs typeface="Inter"/>
              <a:sym typeface="Inter"/>
            </a:endParaRPr>
          </a:p>
        </p:txBody>
      </p:sp>
      <p:sp>
        <p:nvSpPr>
          <p:cNvPr id="322" name="Google Shape;322;p42"/>
          <p:cNvSpPr/>
          <p:nvPr/>
        </p:nvSpPr>
        <p:spPr>
          <a:xfrm>
            <a:off x="3239988" y="1044699"/>
            <a:ext cx="2664000" cy="1627200"/>
          </a:xfrm>
          <a:prstGeom prst="roundRect">
            <a:avLst>
              <a:gd fmla="val 832" name="adj"/>
            </a:avLst>
          </a:prstGeom>
          <a:solidFill>
            <a:srgbClr val="FBFCFE"/>
          </a:solidFill>
          <a:ln cap="flat" cmpd="sng" w="9525">
            <a:solidFill>
              <a:srgbClr val="CFD2D8"/>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23" name="Google Shape;323;p42"/>
          <p:cNvSpPr/>
          <p:nvPr/>
        </p:nvSpPr>
        <p:spPr>
          <a:xfrm>
            <a:off x="3249513" y="1054224"/>
            <a:ext cx="2645100" cy="270600"/>
          </a:xfrm>
          <a:prstGeom prst="roundRect">
            <a:avLst>
              <a:gd fmla="val 777" name="adj"/>
            </a:avLst>
          </a:prstGeom>
          <a:solidFill>
            <a:schemeClr val="lt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324" name="Google Shape;324;p42"/>
          <p:cNvPicPr preferRelativeResize="0"/>
          <p:nvPr/>
        </p:nvPicPr>
        <p:blipFill rotWithShape="1">
          <a:blip r:embed="rId4">
            <a:alphaModFix/>
          </a:blip>
          <a:srcRect b="0" l="0" r="0" t="0"/>
          <a:stretch/>
        </p:blipFill>
        <p:spPr>
          <a:xfrm>
            <a:off x="4504358" y="1121866"/>
            <a:ext cx="135285" cy="135285"/>
          </a:xfrm>
          <a:prstGeom prst="rect">
            <a:avLst/>
          </a:prstGeom>
          <a:noFill/>
          <a:ln>
            <a:noFill/>
          </a:ln>
        </p:spPr>
      </p:pic>
      <p:sp>
        <p:nvSpPr>
          <p:cNvPr id="325" name="Google Shape;325;p42"/>
          <p:cNvSpPr/>
          <p:nvPr/>
        </p:nvSpPr>
        <p:spPr>
          <a:xfrm>
            <a:off x="4008090" y="1415058"/>
            <a:ext cx="1127700" cy="1410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5213F"/>
              </a:buClr>
              <a:buSzPts val="900"/>
              <a:buFont typeface="Roboto Slab"/>
              <a:buNone/>
            </a:pPr>
            <a:r>
              <a:rPr i="0" lang="en" sz="900" u="none" cap="none" strike="noStrike">
                <a:solidFill>
                  <a:srgbClr val="15213F"/>
                </a:solidFill>
                <a:latin typeface="Inter"/>
                <a:ea typeface="Inter"/>
                <a:cs typeface="Inter"/>
                <a:sym typeface="Inter"/>
              </a:rPr>
              <a:t>Content Structure</a:t>
            </a:r>
            <a:endParaRPr i="0" sz="900" u="none" cap="none" strike="noStrike">
              <a:latin typeface="Inter"/>
              <a:ea typeface="Inter"/>
              <a:cs typeface="Inter"/>
              <a:sym typeface="Inter"/>
            </a:endParaRPr>
          </a:p>
        </p:txBody>
      </p:sp>
      <p:sp>
        <p:nvSpPr>
          <p:cNvPr id="326" name="Google Shape;326;p42"/>
          <p:cNvSpPr/>
          <p:nvPr/>
        </p:nvSpPr>
        <p:spPr>
          <a:xfrm>
            <a:off x="3339700" y="1610175"/>
            <a:ext cx="2480700" cy="14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FF"/>
              </a:buClr>
              <a:buSzPts val="700"/>
              <a:buFont typeface="Roboto"/>
              <a:buNone/>
            </a:pPr>
            <a:r>
              <a:rPr b="1" i="0" lang="en" sz="700" u="none" cap="none" strike="noStrike">
                <a:solidFill>
                  <a:schemeClr val="dk2"/>
                </a:solidFill>
                <a:latin typeface="Inter"/>
                <a:ea typeface="Inter"/>
                <a:cs typeface="Inter"/>
                <a:sym typeface="Inter"/>
              </a:rPr>
              <a:t>section</a:t>
            </a:r>
            <a:r>
              <a:rPr i="0" lang="en" sz="700" u="none" cap="none" strike="noStrike">
                <a:solidFill>
                  <a:srgbClr val="15213F"/>
                </a:solidFill>
                <a:latin typeface="Inter"/>
                <a:ea typeface="Inter"/>
                <a:cs typeface="Inter"/>
                <a:sym typeface="Inter"/>
              </a:rPr>
              <a:t> ( </a:t>
            </a:r>
            <a:r>
              <a:rPr i="0" lang="en" sz="700" u="none" cap="none" strike="noStrike">
                <a:solidFill>
                  <a:srgbClr val="15213F"/>
                </a:solidFill>
                <a:highlight>
                  <a:srgbClr val="EEEFF1"/>
                </a:highlight>
                <a:latin typeface="Inter"/>
                <a:ea typeface="Inter"/>
                <a:cs typeface="Inter"/>
                <a:sym typeface="Inter"/>
              </a:rPr>
              <a:t>String</a:t>
            </a:r>
            <a:r>
              <a:rPr i="0" lang="en" sz="700" u="none" cap="none" strike="noStrike">
                <a:solidFill>
                  <a:srgbClr val="15213F"/>
                </a:solidFill>
                <a:latin typeface="Inter"/>
                <a:ea typeface="Inter"/>
                <a:cs typeface="Inter"/>
                <a:sym typeface="Inter"/>
              </a:rPr>
              <a:t>) - Legal section reference (e.g., Article)</a:t>
            </a:r>
            <a:endParaRPr i="0" sz="700" u="none" cap="none" strike="noStrike">
              <a:latin typeface="Inter"/>
              <a:ea typeface="Inter"/>
              <a:cs typeface="Inter"/>
              <a:sym typeface="Inter"/>
            </a:endParaRPr>
          </a:p>
        </p:txBody>
      </p:sp>
      <p:sp>
        <p:nvSpPr>
          <p:cNvPr id="327" name="Google Shape;327;p42"/>
          <p:cNvSpPr/>
          <p:nvPr/>
        </p:nvSpPr>
        <p:spPr>
          <a:xfrm>
            <a:off x="3339700" y="1813397"/>
            <a:ext cx="2480700" cy="293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FF"/>
              </a:buClr>
              <a:buSzPts val="700"/>
              <a:buFont typeface="Roboto"/>
              <a:buNone/>
            </a:pPr>
            <a:r>
              <a:rPr b="1" i="0" lang="en" sz="700" u="none" cap="none" strike="noStrike">
                <a:solidFill>
                  <a:schemeClr val="dk2"/>
                </a:solidFill>
                <a:latin typeface="Inter"/>
                <a:ea typeface="Inter"/>
                <a:cs typeface="Inter"/>
                <a:sym typeface="Inter"/>
              </a:rPr>
              <a:t>chunk_text</a:t>
            </a:r>
            <a:r>
              <a:rPr i="0" lang="en" sz="700" u="none" cap="none" strike="noStrike">
                <a:solidFill>
                  <a:srgbClr val="15213F"/>
                </a:solidFill>
                <a:latin typeface="Inter"/>
                <a:ea typeface="Inter"/>
                <a:cs typeface="Inter"/>
                <a:sym typeface="Inter"/>
              </a:rPr>
              <a:t> ( </a:t>
            </a:r>
            <a:r>
              <a:rPr i="0" lang="en" sz="700" u="none" cap="none" strike="noStrike">
                <a:solidFill>
                  <a:srgbClr val="15213F"/>
                </a:solidFill>
                <a:highlight>
                  <a:srgbClr val="EEEFF1"/>
                </a:highlight>
                <a:latin typeface="Inter"/>
                <a:ea typeface="Inter"/>
                <a:cs typeface="Inter"/>
                <a:sym typeface="Inter"/>
              </a:rPr>
              <a:t>String</a:t>
            </a:r>
            <a:r>
              <a:rPr i="0" lang="en" sz="700" u="none" cap="none" strike="noStrike">
                <a:solidFill>
                  <a:srgbClr val="15213F"/>
                </a:solidFill>
                <a:latin typeface="Inter"/>
                <a:ea typeface="Inter"/>
                <a:cs typeface="Inter"/>
                <a:sym typeface="Inter"/>
              </a:rPr>
              <a:t>) - Extracted text content of the document chunk</a:t>
            </a:r>
            <a:endParaRPr i="0" sz="700" u="none" cap="none" strike="noStrike">
              <a:latin typeface="Inter"/>
              <a:ea typeface="Inter"/>
              <a:cs typeface="Inter"/>
              <a:sym typeface="Inter"/>
            </a:endParaRPr>
          </a:p>
        </p:txBody>
      </p:sp>
      <p:sp>
        <p:nvSpPr>
          <p:cNvPr id="328" name="Google Shape;328;p42"/>
          <p:cNvSpPr/>
          <p:nvPr/>
        </p:nvSpPr>
        <p:spPr>
          <a:xfrm>
            <a:off x="3339700" y="2160980"/>
            <a:ext cx="2480700" cy="14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FF"/>
              </a:buClr>
              <a:buSzPts val="700"/>
              <a:buFont typeface="Roboto"/>
              <a:buNone/>
            </a:pPr>
            <a:r>
              <a:rPr b="1" i="0" lang="en" sz="700" u="none" cap="none" strike="noStrike">
                <a:solidFill>
                  <a:schemeClr val="dk2"/>
                </a:solidFill>
                <a:latin typeface="Inter"/>
                <a:ea typeface="Inter"/>
                <a:cs typeface="Inter"/>
                <a:sym typeface="Inter"/>
              </a:rPr>
              <a:t>wc</a:t>
            </a:r>
            <a:r>
              <a:rPr i="0" lang="en" sz="700" u="none" cap="none" strike="noStrike">
                <a:solidFill>
                  <a:srgbClr val="15213F"/>
                </a:solidFill>
                <a:latin typeface="Inter"/>
                <a:ea typeface="Inter"/>
                <a:cs typeface="Inter"/>
                <a:sym typeface="Inter"/>
              </a:rPr>
              <a:t> ( </a:t>
            </a:r>
            <a:r>
              <a:rPr i="0" lang="en" sz="700" u="none" cap="none" strike="noStrike">
                <a:solidFill>
                  <a:srgbClr val="15213F"/>
                </a:solidFill>
                <a:highlight>
                  <a:srgbClr val="EEEFF1"/>
                </a:highlight>
                <a:latin typeface="Inter"/>
                <a:ea typeface="Inter"/>
                <a:cs typeface="Inter"/>
                <a:sym typeface="Inter"/>
              </a:rPr>
              <a:t>Int64</a:t>
            </a:r>
            <a:r>
              <a:rPr i="0" lang="en" sz="700" u="none" cap="none" strike="noStrike">
                <a:solidFill>
                  <a:srgbClr val="15213F"/>
                </a:solidFill>
                <a:latin typeface="Inter"/>
                <a:ea typeface="Inter"/>
                <a:cs typeface="Inter"/>
                <a:sym typeface="Inter"/>
              </a:rPr>
              <a:t>) - Word count of the </a:t>
            </a:r>
            <a:r>
              <a:rPr i="0" lang="en" sz="700" u="none" cap="none" strike="noStrike">
                <a:solidFill>
                  <a:srgbClr val="15213F"/>
                </a:solidFill>
                <a:highlight>
                  <a:srgbClr val="EEEFF1"/>
                </a:highlight>
                <a:latin typeface="Inter"/>
                <a:ea typeface="Inter"/>
                <a:cs typeface="Inter"/>
                <a:sym typeface="Inter"/>
              </a:rPr>
              <a:t>chunk_text</a:t>
            </a:r>
            <a:endParaRPr i="0" sz="700" u="none" cap="none" strike="noStrike">
              <a:latin typeface="Inter"/>
              <a:ea typeface="Inter"/>
              <a:cs typeface="Inter"/>
              <a:sym typeface="Inter"/>
            </a:endParaRPr>
          </a:p>
        </p:txBody>
      </p:sp>
      <p:sp>
        <p:nvSpPr>
          <p:cNvPr id="329" name="Google Shape;329;p42"/>
          <p:cNvSpPr/>
          <p:nvPr/>
        </p:nvSpPr>
        <p:spPr>
          <a:xfrm>
            <a:off x="3339700" y="2364200"/>
            <a:ext cx="2528400" cy="14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FF"/>
              </a:buClr>
              <a:buSzPts val="700"/>
              <a:buFont typeface="Roboto"/>
              <a:buNone/>
            </a:pPr>
            <a:r>
              <a:rPr b="1" i="0" lang="en" sz="700" u="none" cap="none" strike="noStrike">
                <a:solidFill>
                  <a:schemeClr val="dk2"/>
                </a:solidFill>
                <a:latin typeface="Inter"/>
                <a:ea typeface="Inter"/>
                <a:cs typeface="Inter"/>
                <a:sym typeface="Inter"/>
              </a:rPr>
              <a:t>summary</a:t>
            </a:r>
            <a:r>
              <a:rPr i="0" lang="en" sz="700" u="none" cap="none" strike="noStrike">
                <a:solidFill>
                  <a:srgbClr val="15213F"/>
                </a:solidFill>
                <a:latin typeface="Inter"/>
                <a:ea typeface="Inter"/>
                <a:cs typeface="Inter"/>
                <a:sym typeface="Inter"/>
              </a:rPr>
              <a:t> ( </a:t>
            </a:r>
            <a:r>
              <a:rPr i="0" lang="en" sz="700" u="none" cap="none" strike="noStrike">
                <a:solidFill>
                  <a:srgbClr val="15213F"/>
                </a:solidFill>
                <a:highlight>
                  <a:srgbClr val="EEEFF1"/>
                </a:highlight>
                <a:latin typeface="Inter"/>
                <a:ea typeface="Inter"/>
                <a:cs typeface="Inter"/>
                <a:sym typeface="Inter"/>
              </a:rPr>
              <a:t>String</a:t>
            </a:r>
            <a:r>
              <a:rPr i="0" lang="en" sz="700" u="none" cap="none" strike="noStrike">
                <a:solidFill>
                  <a:srgbClr val="15213F"/>
                </a:solidFill>
                <a:latin typeface="Inter"/>
                <a:ea typeface="Inter"/>
                <a:cs typeface="Inter"/>
                <a:sym typeface="Inter"/>
              </a:rPr>
              <a:t>) - AI-generated summary of the </a:t>
            </a:r>
            <a:r>
              <a:rPr i="0" lang="en" sz="700" u="none" cap="none" strike="noStrike">
                <a:solidFill>
                  <a:srgbClr val="15213F"/>
                </a:solidFill>
                <a:highlight>
                  <a:srgbClr val="EEEFF1"/>
                </a:highlight>
                <a:latin typeface="Inter"/>
                <a:ea typeface="Inter"/>
                <a:cs typeface="Inter"/>
                <a:sym typeface="Inter"/>
              </a:rPr>
              <a:t>chunk_text</a:t>
            </a:r>
            <a:endParaRPr i="0" sz="700" u="none" cap="none" strike="noStrike">
              <a:latin typeface="Inter"/>
              <a:ea typeface="Inter"/>
              <a:cs typeface="Inter"/>
              <a:sym typeface="Inter"/>
            </a:endParaRPr>
          </a:p>
        </p:txBody>
      </p:sp>
      <p:sp>
        <p:nvSpPr>
          <p:cNvPr id="330" name="Google Shape;330;p42"/>
          <p:cNvSpPr/>
          <p:nvPr/>
        </p:nvSpPr>
        <p:spPr>
          <a:xfrm>
            <a:off x="5994202" y="1044699"/>
            <a:ext cx="2664000" cy="1627200"/>
          </a:xfrm>
          <a:prstGeom prst="roundRect">
            <a:avLst>
              <a:gd fmla="val 832" name="adj"/>
            </a:avLst>
          </a:prstGeom>
          <a:solidFill>
            <a:srgbClr val="FBFCFE"/>
          </a:solidFill>
          <a:ln cap="flat" cmpd="sng" w="9525">
            <a:solidFill>
              <a:srgbClr val="CFD2D8"/>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31" name="Google Shape;331;p42"/>
          <p:cNvSpPr/>
          <p:nvPr/>
        </p:nvSpPr>
        <p:spPr>
          <a:xfrm>
            <a:off x="6003726" y="1054224"/>
            <a:ext cx="2645100" cy="270600"/>
          </a:xfrm>
          <a:prstGeom prst="roundRect">
            <a:avLst>
              <a:gd fmla="val 777" name="adj"/>
            </a:avLst>
          </a:prstGeom>
          <a:solidFill>
            <a:schemeClr val="lt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332" name="Google Shape;332;p42"/>
          <p:cNvPicPr preferRelativeResize="0"/>
          <p:nvPr/>
        </p:nvPicPr>
        <p:blipFill rotWithShape="1">
          <a:blip r:embed="rId5">
            <a:alphaModFix/>
          </a:blip>
          <a:srcRect b="0" l="0" r="0" t="0"/>
          <a:stretch/>
        </p:blipFill>
        <p:spPr>
          <a:xfrm>
            <a:off x="7258571" y="1121866"/>
            <a:ext cx="135285" cy="135285"/>
          </a:xfrm>
          <a:prstGeom prst="rect">
            <a:avLst/>
          </a:prstGeom>
          <a:noFill/>
          <a:ln>
            <a:noFill/>
          </a:ln>
        </p:spPr>
      </p:pic>
      <p:sp>
        <p:nvSpPr>
          <p:cNvPr id="333" name="Google Shape;333;p42"/>
          <p:cNvSpPr/>
          <p:nvPr/>
        </p:nvSpPr>
        <p:spPr>
          <a:xfrm>
            <a:off x="6762304" y="1415058"/>
            <a:ext cx="1127700" cy="1410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5213F"/>
              </a:buClr>
              <a:buSzPts val="900"/>
              <a:buFont typeface="Roboto Slab"/>
              <a:buNone/>
            </a:pPr>
            <a:r>
              <a:rPr i="0" lang="en" sz="900" u="none" cap="none" strike="noStrike">
                <a:solidFill>
                  <a:srgbClr val="15213F"/>
                </a:solidFill>
                <a:latin typeface="Inter"/>
                <a:ea typeface="Inter"/>
                <a:cs typeface="Inter"/>
                <a:sym typeface="Inter"/>
              </a:rPr>
              <a:t>Readability Metrics</a:t>
            </a:r>
            <a:endParaRPr i="0" sz="900" u="none" cap="none" strike="noStrike">
              <a:latin typeface="Inter"/>
              <a:ea typeface="Inter"/>
              <a:cs typeface="Inter"/>
              <a:sym typeface="Inter"/>
            </a:endParaRPr>
          </a:p>
        </p:txBody>
      </p:sp>
      <p:sp>
        <p:nvSpPr>
          <p:cNvPr id="334" name="Google Shape;334;p42"/>
          <p:cNvSpPr/>
          <p:nvPr/>
        </p:nvSpPr>
        <p:spPr>
          <a:xfrm>
            <a:off x="6093916" y="1610171"/>
            <a:ext cx="2464500" cy="14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FF"/>
              </a:buClr>
              <a:buSzPts val="700"/>
              <a:buFont typeface="Roboto"/>
              <a:buNone/>
            </a:pPr>
            <a:r>
              <a:rPr b="1" i="0" lang="en" sz="700" u="none" cap="none" strike="noStrike">
                <a:solidFill>
                  <a:schemeClr val="dk2"/>
                </a:solidFill>
                <a:latin typeface="Inter"/>
                <a:ea typeface="Inter"/>
                <a:cs typeface="Inter"/>
                <a:sym typeface="Inter"/>
              </a:rPr>
              <a:t>fk_grade</a:t>
            </a:r>
            <a:r>
              <a:rPr i="0" lang="en" sz="700" u="none" cap="none" strike="noStrike">
                <a:solidFill>
                  <a:srgbClr val="15213F"/>
                </a:solidFill>
                <a:latin typeface="Inter"/>
                <a:ea typeface="Inter"/>
                <a:cs typeface="Inter"/>
                <a:sym typeface="Inter"/>
              </a:rPr>
              <a:t> ( </a:t>
            </a:r>
            <a:r>
              <a:rPr i="0" lang="en" sz="700" u="none" cap="none" strike="noStrike">
                <a:solidFill>
                  <a:srgbClr val="15213F"/>
                </a:solidFill>
                <a:highlight>
                  <a:srgbClr val="EEEFF1"/>
                </a:highlight>
                <a:latin typeface="Inter"/>
                <a:ea typeface="Inter"/>
                <a:cs typeface="Inter"/>
                <a:sym typeface="Inter"/>
              </a:rPr>
              <a:t>Float64</a:t>
            </a:r>
            <a:r>
              <a:rPr i="0" lang="en" sz="700" u="none" cap="none" strike="noStrike">
                <a:solidFill>
                  <a:srgbClr val="15213F"/>
                </a:solidFill>
                <a:latin typeface="Inter"/>
                <a:ea typeface="Inter"/>
                <a:cs typeface="Inter"/>
                <a:sym typeface="Inter"/>
              </a:rPr>
              <a:t>) - Flesch-Kincaid grade level score</a:t>
            </a:r>
            <a:endParaRPr i="0" sz="700" u="none" cap="none" strike="noStrike">
              <a:latin typeface="Inter"/>
              <a:ea typeface="Inter"/>
              <a:cs typeface="Inter"/>
              <a:sym typeface="Inter"/>
            </a:endParaRPr>
          </a:p>
        </p:txBody>
      </p:sp>
      <p:sp>
        <p:nvSpPr>
          <p:cNvPr id="335" name="Google Shape;335;p42"/>
          <p:cNvSpPr/>
          <p:nvPr/>
        </p:nvSpPr>
        <p:spPr>
          <a:xfrm>
            <a:off x="6093916" y="1813396"/>
            <a:ext cx="2464500" cy="14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FF"/>
              </a:buClr>
              <a:buSzPts val="700"/>
              <a:buFont typeface="Roboto"/>
              <a:buNone/>
            </a:pPr>
            <a:r>
              <a:rPr b="1" i="0" lang="en" sz="700" u="none" cap="none" strike="noStrike">
                <a:solidFill>
                  <a:schemeClr val="dk2"/>
                </a:solidFill>
                <a:latin typeface="Inter"/>
                <a:ea typeface="Inter"/>
                <a:cs typeface="Inter"/>
                <a:sym typeface="Inter"/>
              </a:rPr>
              <a:t>fre</a:t>
            </a:r>
            <a:r>
              <a:rPr i="0" lang="en" sz="700" u="none" cap="none" strike="noStrike">
                <a:solidFill>
                  <a:srgbClr val="15213F"/>
                </a:solidFill>
                <a:latin typeface="Inter"/>
                <a:ea typeface="Inter"/>
                <a:cs typeface="Inter"/>
                <a:sym typeface="Inter"/>
              </a:rPr>
              <a:t> ( </a:t>
            </a:r>
            <a:r>
              <a:rPr i="0" lang="en" sz="700" u="none" cap="none" strike="noStrike">
                <a:solidFill>
                  <a:srgbClr val="15213F"/>
                </a:solidFill>
                <a:highlight>
                  <a:srgbClr val="EEEFF1"/>
                </a:highlight>
                <a:latin typeface="Inter"/>
                <a:ea typeface="Inter"/>
                <a:cs typeface="Inter"/>
                <a:sym typeface="Inter"/>
              </a:rPr>
              <a:t>Float64</a:t>
            </a:r>
            <a:r>
              <a:rPr i="0" lang="en" sz="700" u="none" cap="none" strike="noStrike">
                <a:solidFill>
                  <a:srgbClr val="15213F"/>
                </a:solidFill>
                <a:latin typeface="Inter"/>
                <a:ea typeface="Inter"/>
                <a:cs typeface="Inter"/>
                <a:sym typeface="Inter"/>
              </a:rPr>
              <a:t>) - Flesch Reading Ease score</a:t>
            </a:r>
            <a:endParaRPr i="0" sz="700" u="none" cap="none" strike="noStrike">
              <a:latin typeface="Inter"/>
              <a:ea typeface="Inter"/>
              <a:cs typeface="Inter"/>
              <a:sym typeface="Inter"/>
            </a:endParaRPr>
          </a:p>
        </p:txBody>
      </p:sp>
      <p:sp>
        <p:nvSpPr>
          <p:cNvPr id="336" name="Google Shape;336;p42"/>
          <p:cNvSpPr/>
          <p:nvPr/>
        </p:nvSpPr>
        <p:spPr>
          <a:xfrm>
            <a:off x="6093916" y="2016621"/>
            <a:ext cx="2464500" cy="293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FF"/>
              </a:buClr>
              <a:buSzPts val="700"/>
              <a:buFont typeface="Roboto"/>
              <a:buNone/>
            </a:pPr>
            <a:r>
              <a:rPr b="1" i="0" lang="en" sz="700" u="none" cap="none" strike="noStrike">
                <a:solidFill>
                  <a:schemeClr val="dk2"/>
                </a:solidFill>
                <a:latin typeface="Inter"/>
                <a:ea typeface="Inter"/>
                <a:cs typeface="Inter"/>
                <a:sym typeface="Inter"/>
              </a:rPr>
              <a:t>pct_complex</a:t>
            </a:r>
            <a:r>
              <a:rPr i="0" lang="en" sz="700" u="none" cap="none" strike="noStrike">
                <a:solidFill>
                  <a:srgbClr val="15213F"/>
                </a:solidFill>
                <a:latin typeface="Inter"/>
                <a:ea typeface="Inter"/>
                <a:cs typeface="Inter"/>
                <a:sym typeface="Inter"/>
              </a:rPr>
              <a:t> ( </a:t>
            </a:r>
            <a:r>
              <a:rPr i="0" lang="en" sz="700" u="none" cap="none" strike="noStrike">
                <a:solidFill>
                  <a:srgbClr val="15213F"/>
                </a:solidFill>
                <a:highlight>
                  <a:srgbClr val="EEEFF1"/>
                </a:highlight>
                <a:latin typeface="Inter"/>
                <a:ea typeface="Inter"/>
                <a:cs typeface="Inter"/>
                <a:sym typeface="Inter"/>
              </a:rPr>
              <a:t>Float64</a:t>
            </a:r>
            <a:r>
              <a:rPr i="0" lang="en" sz="700" u="none" cap="none" strike="noStrike">
                <a:solidFill>
                  <a:srgbClr val="15213F"/>
                </a:solidFill>
                <a:latin typeface="Inter"/>
                <a:ea typeface="Inter"/>
                <a:cs typeface="Inter"/>
                <a:sym typeface="Inter"/>
              </a:rPr>
              <a:t>) - Percentage of complex words in the text</a:t>
            </a:r>
            <a:endParaRPr i="0" sz="700" u="none" cap="none" strike="noStrike">
              <a:latin typeface="Inter"/>
              <a:ea typeface="Inter"/>
              <a:cs typeface="Inter"/>
              <a:sym typeface="Inter"/>
            </a:endParaRPr>
          </a:p>
        </p:txBody>
      </p:sp>
      <p:sp>
        <p:nvSpPr>
          <p:cNvPr id="337" name="Google Shape;337;p42"/>
          <p:cNvSpPr/>
          <p:nvPr/>
        </p:nvSpPr>
        <p:spPr>
          <a:xfrm>
            <a:off x="485775" y="2762101"/>
            <a:ext cx="2664000" cy="1857000"/>
          </a:xfrm>
          <a:prstGeom prst="roundRect">
            <a:avLst>
              <a:gd fmla="val 729" name="adj"/>
            </a:avLst>
          </a:prstGeom>
          <a:solidFill>
            <a:srgbClr val="FBFCFE"/>
          </a:solidFill>
          <a:ln cap="flat" cmpd="sng" w="9525">
            <a:solidFill>
              <a:srgbClr val="CFD2D8"/>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38" name="Google Shape;338;p42"/>
          <p:cNvSpPr/>
          <p:nvPr/>
        </p:nvSpPr>
        <p:spPr>
          <a:xfrm>
            <a:off x="495300" y="2771626"/>
            <a:ext cx="2645100" cy="270600"/>
          </a:xfrm>
          <a:prstGeom prst="roundRect">
            <a:avLst>
              <a:gd fmla="val 777" name="adj"/>
            </a:avLst>
          </a:prstGeom>
          <a:solidFill>
            <a:schemeClr val="lt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339" name="Google Shape;339;p42"/>
          <p:cNvPicPr preferRelativeResize="0"/>
          <p:nvPr/>
        </p:nvPicPr>
        <p:blipFill rotWithShape="1">
          <a:blip r:embed="rId6">
            <a:alphaModFix/>
          </a:blip>
          <a:srcRect b="0" l="0" r="0" t="0"/>
          <a:stretch/>
        </p:blipFill>
        <p:spPr>
          <a:xfrm>
            <a:off x="1750144" y="2839269"/>
            <a:ext cx="135285" cy="135285"/>
          </a:xfrm>
          <a:prstGeom prst="rect">
            <a:avLst/>
          </a:prstGeom>
          <a:noFill/>
          <a:ln>
            <a:noFill/>
          </a:ln>
        </p:spPr>
      </p:pic>
      <p:sp>
        <p:nvSpPr>
          <p:cNvPr id="340" name="Google Shape;340;p42"/>
          <p:cNvSpPr/>
          <p:nvPr/>
        </p:nvSpPr>
        <p:spPr>
          <a:xfrm>
            <a:off x="991900" y="3132450"/>
            <a:ext cx="1506300" cy="1410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5213F"/>
              </a:buClr>
              <a:buSzPts val="900"/>
              <a:buFont typeface="Roboto Slab"/>
              <a:buNone/>
            </a:pPr>
            <a:r>
              <a:rPr i="0" lang="en" sz="900" u="none" cap="none" strike="noStrike">
                <a:solidFill>
                  <a:srgbClr val="15213F"/>
                </a:solidFill>
                <a:latin typeface="Inter"/>
                <a:ea typeface="Inter"/>
                <a:cs typeface="Inter"/>
                <a:sym typeface="Inter"/>
              </a:rPr>
              <a:t>Legal Classification Flags</a:t>
            </a:r>
            <a:endParaRPr i="0" sz="900" u="none" cap="none" strike="noStrike">
              <a:latin typeface="Inter"/>
              <a:ea typeface="Inter"/>
              <a:cs typeface="Inter"/>
              <a:sym typeface="Inter"/>
            </a:endParaRPr>
          </a:p>
        </p:txBody>
      </p:sp>
      <p:sp>
        <p:nvSpPr>
          <p:cNvPr id="341" name="Google Shape;341;p42"/>
          <p:cNvSpPr/>
          <p:nvPr/>
        </p:nvSpPr>
        <p:spPr>
          <a:xfrm>
            <a:off x="585490" y="3327574"/>
            <a:ext cx="2464500" cy="293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FF"/>
              </a:buClr>
              <a:buSzPts val="700"/>
              <a:buFont typeface="Roboto"/>
              <a:buNone/>
            </a:pPr>
            <a:r>
              <a:rPr b="1" i="0" lang="en" sz="700" u="none" cap="none" strike="noStrike">
                <a:solidFill>
                  <a:schemeClr val="dk2"/>
                </a:solidFill>
                <a:latin typeface="Inter"/>
                <a:ea typeface="Inter"/>
                <a:cs typeface="Inter"/>
                <a:sym typeface="Inter"/>
              </a:rPr>
              <a:t>obligation</a:t>
            </a:r>
            <a:r>
              <a:rPr i="0" lang="en" sz="700" u="none" cap="none" strike="noStrike">
                <a:solidFill>
                  <a:srgbClr val="15213F"/>
                </a:solidFill>
                <a:latin typeface="Inter"/>
                <a:ea typeface="Inter"/>
                <a:cs typeface="Inter"/>
                <a:sym typeface="Inter"/>
              </a:rPr>
              <a:t> ( </a:t>
            </a:r>
            <a:r>
              <a:rPr i="0" lang="en" sz="700" u="none" cap="none" strike="noStrike">
                <a:solidFill>
                  <a:srgbClr val="15213F"/>
                </a:solidFill>
                <a:highlight>
                  <a:srgbClr val="EEEFF1"/>
                </a:highlight>
                <a:latin typeface="Inter"/>
                <a:ea typeface="Inter"/>
                <a:cs typeface="Inter"/>
                <a:sym typeface="Inter"/>
              </a:rPr>
              <a:t>String</a:t>
            </a:r>
            <a:r>
              <a:rPr i="0" lang="en" sz="700" u="none" cap="none" strike="noStrike">
                <a:solidFill>
                  <a:srgbClr val="15213F"/>
                </a:solidFill>
                <a:latin typeface="Inter"/>
                <a:ea typeface="Inter"/>
                <a:cs typeface="Inter"/>
                <a:sym typeface="Inter"/>
              </a:rPr>
              <a:t>) - Indicators of mandatory actions or duties</a:t>
            </a:r>
            <a:endParaRPr i="0" sz="700" u="none" cap="none" strike="noStrike">
              <a:latin typeface="Inter"/>
              <a:ea typeface="Inter"/>
              <a:cs typeface="Inter"/>
              <a:sym typeface="Inter"/>
            </a:endParaRPr>
          </a:p>
        </p:txBody>
      </p:sp>
      <p:sp>
        <p:nvSpPr>
          <p:cNvPr id="342" name="Google Shape;342;p42"/>
          <p:cNvSpPr/>
          <p:nvPr/>
        </p:nvSpPr>
        <p:spPr>
          <a:xfrm>
            <a:off x="585490" y="3675162"/>
            <a:ext cx="2464500" cy="293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FF"/>
              </a:buClr>
              <a:buSzPts val="700"/>
              <a:buFont typeface="Roboto"/>
              <a:buNone/>
            </a:pPr>
            <a:r>
              <a:rPr b="1" i="0" lang="en" sz="700" u="none" cap="none" strike="noStrike">
                <a:solidFill>
                  <a:schemeClr val="dk2"/>
                </a:solidFill>
                <a:latin typeface="Inter"/>
                <a:ea typeface="Inter"/>
                <a:cs typeface="Inter"/>
                <a:sym typeface="Inter"/>
              </a:rPr>
              <a:t>permission</a:t>
            </a:r>
            <a:r>
              <a:rPr i="0" lang="en" sz="700" u="none" cap="none" strike="noStrike">
                <a:solidFill>
                  <a:srgbClr val="15213F"/>
                </a:solidFill>
                <a:latin typeface="Inter"/>
                <a:ea typeface="Inter"/>
                <a:cs typeface="Inter"/>
                <a:sym typeface="Inter"/>
              </a:rPr>
              <a:t> ( </a:t>
            </a:r>
            <a:r>
              <a:rPr i="0" lang="en" sz="700" u="none" cap="none" strike="noStrike">
                <a:solidFill>
                  <a:srgbClr val="15213F"/>
                </a:solidFill>
                <a:highlight>
                  <a:srgbClr val="EEEFF1"/>
                </a:highlight>
                <a:latin typeface="Inter"/>
                <a:ea typeface="Inter"/>
                <a:cs typeface="Inter"/>
                <a:sym typeface="Inter"/>
              </a:rPr>
              <a:t>String</a:t>
            </a:r>
            <a:r>
              <a:rPr i="0" lang="en" sz="700" u="none" cap="none" strike="noStrike">
                <a:solidFill>
                  <a:srgbClr val="15213F"/>
                </a:solidFill>
                <a:latin typeface="Inter"/>
                <a:ea typeface="Inter"/>
                <a:cs typeface="Inter"/>
                <a:sym typeface="Inter"/>
              </a:rPr>
              <a:t>) - Indicators of granted rights or allowances</a:t>
            </a:r>
            <a:endParaRPr i="0" sz="700" u="none" cap="none" strike="noStrike">
              <a:latin typeface="Inter"/>
              <a:ea typeface="Inter"/>
              <a:cs typeface="Inter"/>
              <a:sym typeface="Inter"/>
            </a:endParaRPr>
          </a:p>
        </p:txBody>
      </p:sp>
      <p:sp>
        <p:nvSpPr>
          <p:cNvPr id="343" name="Google Shape;343;p42"/>
          <p:cNvSpPr/>
          <p:nvPr/>
        </p:nvSpPr>
        <p:spPr>
          <a:xfrm>
            <a:off x="585490" y="4022750"/>
            <a:ext cx="2464500" cy="14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FF"/>
              </a:buClr>
              <a:buSzPts val="700"/>
              <a:buFont typeface="Roboto"/>
              <a:buNone/>
            </a:pPr>
            <a:r>
              <a:rPr b="1" i="0" lang="en" sz="700" u="none" cap="none" strike="noStrike">
                <a:solidFill>
                  <a:schemeClr val="dk2"/>
                </a:solidFill>
                <a:latin typeface="Inter"/>
                <a:ea typeface="Inter"/>
                <a:cs typeface="Inter"/>
                <a:sym typeface="Inter"/>
              </a:rPr>
              <a:t>prohibition</a:t>
            </a:r>
            <a:r>
              <a:rPr i="0" lang="en" sz="700" u="none" cap="none" strike="noStrike">
                <a:solidFill>
                  <a:srgbClr val="15213F"/>
                </a:solidFill>
                <a:latin typeface="Inter"/>
                <a:ea typeface="Inter"/>
                <a:cs typeface="Inter"/>
                <a:sym typeface="Inter"/>
              </a:rPr>
              <a:t> ( </a:t>
            </a:r>
            <a:r>
              <a:rPr i="0" lang="en" sz="700" u="none" cap="none" strike="noStrike">
                <a:solidFill>
                  <a:srgbClr val="15213F"/>
                </a:solidFill>
                <a:highlight>
                  <a:srgbClr val="EEEFF1"/>
                </a:highlight>
                <a:latin typeface="Inter"/>
                <a:ea typeface="Inter"/>
                <a:cs typeface="Inter"/>
                <a:sym typeface="Inter"/>
              </a:rPr>
              <a:t>String</a:t>
            </a:r>
            <a:r>
              <a:rPr i="0" lang="en" sz="700" u="none" cap="none" strike="noStrike">
                <a:solidFill>
                  <a:srgbClr val="15213F"/>
                </a:solidFill>
                <a:latin typeface="Inter"/>
                <a:ea typeface="Inter"/>
                <a:cs typeface="Inter"/>
                <a:sym typeface="Inter"/>
              </a:rPr>
              <a:t>) - Indicators of forbidden actions</a:t>
            </a:r>
            <a:endParaRPr i="0" sz="700" u="none" cap="none" strike="noStrike">
              <a:latin typeface="Inter"/>
              <a:ea typeface="Inter"/>
              <a:cs typeface="Inter"/>
              <a:sym typeface="Inter"/>
            </a:endParaRPr>
          </a:p>
        </p:txBody>
      </p:sp>
      <p:sp>
        <p:nvSpPr>
          <p:cNvPr id="344" name="Google Shape;344;p42"/>
          <p:cNvSpPr/>
          <p:nvPr/>
        </p:nvSpPr>
        <p:spPr>
          <a:xfrm>
            <a:off x="585490" y="4225974"/>
            <a:ext cx="2464500" cy="293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FF"/>
              </a:buClr>
              <a:buSzPts val="700"/>
              <a:buFont typeface="Roboto"/>
              <a:buNone/>
            </a:pPr>
            <a:r>
              <a:rPr b="1" i="0" lang="en" sz="700" u="none" cap="none" strike="noStrike">
                <a:solidFill>
                  <a:schemeClr val="dk2"/>
                </a:solidFill>
                <a:latin typeface="Inter"/>
                <a:ea typeface="Inter"/>
                <a:cs typeface="Inter"/>
                <a:sym typeface="Inter"/>
              </a:rPr>
              <a:t>penalty</a:t>
            </a:r>
            <a:r>
              <a:rPr i="0" lang="en" sz="700" u="none" cap="none" strike="noStrike">
                <a:solidFill>
                  <a:srgbClr val="15213F"/>
                </a:solidFill>
                <a:latin typeface="Inter"/>
                <a:ea typeface="Inter"/>
                <a:cs typeface="Inter"/>
                <a:sym typeface="Inter"/>
              </a:rPr>
              <a:t> ( </a:t>
            </a:r>
            <a:r>
              <a:rPr i="0" lang="en" sz="700" u="none" cap="none" strike="noStrike">
                <a:solidFill>
                  <a:srgbClr val="15213F"/>
                </a:solidFill>
                <a:highlight>
                  <a:srgbClr val="EEEFF1"/>
                </a:highlight>
                <a:latin typeface="Inter"/>
                <a:ea typeface="Inter"/>
                <a:cs typeface="Inter"/>
                <a:sym typeface="Inter"/>
              </a:rPr>
              <a:t>String</a:t>
            </a:r>
            <a:r>
              <a:rPr i="0" lang="en" sz="700" u="none" cap="none" strike="noStrike">
                <a:solidFill>
                  <a:srgbClr val="15213F"/>
                </a:solidFill>
                <a:latin typeface="Inter"/>
                <a:ea typeface="Inter"/>
                <a:cs typeface="Inter"/>
                <a:sym typeface="Inter"/>
              </a:rPr>
              <a:t>) - Indicators of consequences for non-compliance</a:t>
            </a:r>
            <a:endParaRPr i="0" sz="700" u="none" cap="none" strike="noStrike">
              <a:latin typeface="Inter"/>
              <a:ea typeface="Inter"/>
              <a:cs typeface="Inter"/>
              <a:sym typeface="Inter"/>
            </a:endParaRPr>
          </a:p>
        </p:txBody>
      </p:sp>
      <p:sp>
        <p:nvSpPr>
          <p:cNvPr id="345" name="Google Shape;345;p42"/>
          <p:cNvSpPr/>
          <p:nvPr/>
        </p:nvSpPr>
        <p:spPr>
          <a:xfrm>
            <a:off x="3239988" y="2762101"/>
            <a:ext cx="2664000" cy="1857000"/>
          </a:xfrm>
          <a:prstGeom prst="roundRect">
            <a:avLst>
              <a:gd fmla="val 729" name="adj"/>
            </a:avLst>
          </a:prstGeom>
          <a:solidFill>
            <a:srgbClr val="FBFCFE"/>
          </a:solidFill>
          <a:ln cap="flat" cmpd="sng" w="9525">
            <a:solidFill>
              <a:srgbClr val="CFD2D8"/>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46" name="Google Shape;346;p42"/>
          <p:cNvSpPr/>
          <p:nvPr/>
        </p:nvSpPr>
        <p:spPr>
          <a:xfrm>
            <a:off x="3249513" y="2771626"/>
            <a:ext cx="2645100" cy="270600"/>
          </a:xfrm>
          <a:prstGeom prst="roundRect">
            <a:avLst>
              <a:gd fmla="val 777" name="adj"/>
            </a:avLst>
          </a:prstGeom>
          <a:solidFill>
            <a:schemeClr val="lt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347" name="Google Shape;347;p42"/>
          <p:cNvPicPr preferRelativeResize="0"/>
          <p:nvPr/>
        </p:nvPicPr>
        <p:blipFill rotWithShape="1">
          <a:blip r:embed="rId7">
            <a:alphaModFix/>
          </a:blip>
          <a:srcRect b="0" l="0" r="0" t="0"/>
          <a:stretch/>
        </p:blipFill>
        <p:spPr>
          <a:xfrm>
            <a:off x="4504358" y="2839269"/>
            <a:ext cx="135285" cy="135285"/>
          </a:xfrm>
          <a:prstGeom prst="rect">
            <a:avLst/>
          </a:prstGeom>
          <a:noFill/>
          <a:ln>
            <a:noFill/>
          </a:ln>
        </p:spPr>
      </p:pic>
      <p:sp>
        <p:nvSpPr>
          <p:cNvPr id="348" name="Google Shape;348;p42"/>
          <p:cNvSpPr/>
          <p:nvPr/>
        </p:nvSpPr>
        <p:spPr>
          <a:xfrm>
            <a:off x="4008090" y="3132460"/>
            <a:ext cx="1127700" cy="1410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5213F"/>
              </a:buClr>
              <a:buSzPts val="900"/>
              <a:buFont typeface="Roboto Slab"/>
              <a:buNone/>
            </a:pPr>
            <a:r>
              <a:rPr i="0" lang="en" sz="900" u="none" cap="none" strike="noStrike">
                <a:solidFill>
                  <a:srgbClr val="15213F"/>
                </a:solidFill>
                <a:latin typeface="Inter"/>
                <a:ea typeface="Inter"/>
                <a:cs typeface="Inter"/>
                <a:sym typeface="Inter"/>
              </a:rPr>
              <a:t>File Management</a:t>
            </a:r>
            <a:endParaRPr i="0" sz="900" u="none" cap="none" strike="noStrike">
              <a:latin typeface="Inter"/>
              <a:ea typeface="Inter"/>
              <a:cs typeface="Inter"/>
              <a:sym typeface="Inter"/>
            </a:endParaRPr>
          </a:p>
        </p:txBody>
      </p:sp>
      <p:sp>
        <p:nvSpPr>
          <p:cNvPr id="349" name="Google Shape;349;p42"/>
          <p:cNvSpPr/>
          <p:nvPr/>
        </p:nvSpPr>
        <p:spPr>
          <a:xfrm>
            <a:off x="3339703" y="3327574"/>
            <a:ext cx="2464500" cy="293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FF"/>
              </a:buClr>
              <a:buSzPts val="700"/>
              <a:buFont typeface="Roboto"/>
              <a:buNone/>
            </a:pPr>
            <a:r>
              <a:rPr b="1" i="0" lang="en" sz="700" u="none" cap="none" strike="noStrike">
                <a:solidFill>
                  <a:schemeClr val="dk2"/>
                </a:solidFill>
                <a:latin typeface="Inter"/>
                <a:ea typeface="Inter"/>
                <a:cs typeface="Inter"/>
                <a:sym typeface="Inter"/>
              </a:rPr>
              <a:t>raw_pdf_path</a:t>
            </a:r>
            <a:r>
              <a:rPr i="0" lang="en" sz="700" u="none" cap="none" strike="noStrike">
                <a:solidFill>
                  <a:srgbClr val="15213F"/>
                </a:solidFill>
                <a:latin typeface="Inter"/>
                <a:ea typeface="Inter"/>
                <a:cs typeface="Inter"/>
                <a:sym typeface="Inter"/>
              </a:rPr>
              <a:t> ( </a:t>
            </a:r>
            <a:r>
              <a:rPr i="0" lang="en" sz="700" u="none" cap="none" strike="noStrike">
                <a:solidFill>
                  <a:srgbClr val="15213F"/>
                </a:solidFill>
                <a:highlight>
                  <a:srgbClr val="EEEFF1"/>
                </a:highlight>
                <a:latin typeface="Inter"/>
                <a:ea typeface="Inter"/>
                <a:cs typeface="Inter"/>
                <a:sym typeface="Inter"/>
              </a:rPr>
              <a:t>String</a:t>
            </a:r>
            <a:r>
              <a:rPr i="0" lang="en" sz="700" u="none" cap="none" strike="noStrike">
                <a:solidFill>
                  <a:srgbClr val="15213F"/>
                </a:solidFill>
                <a:latin typeface="Inter"/>
                <a:ea typeface="Inter"/>
                <a:cs typeface="Inter"/>
                <a:sym typeface="Inter"/>
              </a:rPr>
              <a:t>) - Full path to the original source PDF file</a:t>
            </a:r>
            <a:endParaRPr i="0" sz="700" u="none" cap="none" strike="noStrike">
              <a:latin typeface="Inter"/>
              <a:ea typeface="Inter"/>
              <a:cs typeface="Inter"/>
              <a:sym typeface="Inter"/>
            </a:endParaRPr>
          </a:p>
        </p:txBody>
      </p:sp>
      <p:sp>
        <p:nvSpPr>
          <p:cNvPr id="350" name="Google Shape;350;p42"/>
          <p:cNvSpPr txBox="1"/>
          <p:nvPr/>
        </p:nvSpPr>
        <p:spPr>
          <a:xfrm>
            <a:off x="221700" y="4890925"/>
            <a:ext cx="3012300" cy="1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Inter"/>
                <a:ea typeface="Inter"/>
                <a:cs typeface="Inter"/>
                <a:sym typeface="Inter"/>
              </a:rPr>
              <a:t>Image source: https://www.gamma.app</a:t>
            </a:r>
            <a:endParaRPr i="1" sz="1000">
              <a:solidFill>
                <a:schemeClr val="dk1"/>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003057"/>
      </a:dk2>
      <a:lt2>
        <a:srgbClr val="FDB515"/>
      </a:lt2>
      <a:accent1>
        <a:srgbClr val="4F758B"/>
      </a:accent1>
      <a:accent2>
        <a:srgbClr val="C4820E"/>
      </a:accent2>
      <a:accent3>
        <a:srgbClr val="00B0DA"/>
      </a:accent3>
      <a:accent4>
        <a:srgbClr val="9ABDAB"/>
      </a:accent4>
      <a:accent5>
        <a:srgbClr val="5B6770"/>
      </a:accent5>
      <a:accent6>
        <a:srgbClr val="859438"/>
      </a:accent6>
      <a:hlink>
        <a:srgbClr val="20CBD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